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6"/>
  </p:notesMasterIdLst>
  <p:handoutMasterIdLst>
    <p:handoutMasterId r:id="rId47"/>
  </p:handoutMasterIdLst>
  <p:sldIdLst>
    <p:sldId id="576" r:id="rId2"/>
    <p:sldId id="561" r:id="rId3"/>
    <p:sldId id="478" r:id="rId4"/>
    <p:sldId id="398" r:id="rId5"/>
    <p:sldId id="458" r:id="rId6"/>
    <p:sldId id="562" r:id="rId7"/>
    <p:sldId id="518" r:id="rId8"/>
    <p:sldId id="609" r:id="rId9"/>
    <p:sldId id="528" r:id="rId10"/>
    <p:sldId id="563" r:id="rId11"/>
    <p:sldId id="564" r:id="rId12"/>
    <p:sldId id="610" r:id="rId13"/>
    <p:sldId id="611" r:id="rId14"/>
    <p:sldId id="533" r:id="rId15"/>
    <p:sldId id="612" r:id="rId16"/>
    <p:sldId id="613" r:id="rId17"/>
    <p:sldId id="614" r:id="rId18"/>
    <p:sldId id="615" r:id="rId19"/>
    <p:sldId id="616" r:id="rId20"/>
    <p:sldId id="617" r:id="rId21"/>
    <p:sldId id="618" r:id="rId22"/>
    <p:sldId id="619" r:id="rId23"/>
    <p:sldId id="620" r:id="rId24"/>
    <p:sldId id="621" r:id="rId25"/>
    <p:sldId id="622" r:id="rId26"/>
    <p:sldId id="623" r:id="rId27"/>
    <p:sldId id="624" r:id="rId28"/>
    <p:sldId id="625" r:id="rId29"/>
    <p:sldId id="626" r:id="rId30"/>
    <p:sldId id="627" r:id="rId31"/>
    <p:sldId id="628" r:id="rId32"/>
    <p:sldId id="629" r:id="rId33"/>
    <p:sldId id="630" r:id="rId34"/>
    <p:sldId id="631" r:id="rId35"/>
    <p:sldId id="632" r:id="rId36"/>
    <p:sldId id="633" r:id="rId37"/>
    <p:sldId id="634" r:id="rId38"/>
    <p:sldId id="635" r:id="rId39"/>
    <p:sldId id="636" r:id="rId40"/>
    <p:sldId id="637" r:id="rId41"/>
    <p:sldId id="638" r:id="rId42"/>
    <p:sldId id="639" r:id="rId43"/>
    <p:sldId id="640" r:id="rId44"/>
    <p:sldId id="394" r:id="rId45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47954"/>
    <a:srgbClr val="AAD6A5"/>
    <a:srgbClr val="219BCB"/>
    <a:srgbClr val="007AB3"/>
    <a:srgbClr val="8BC8E8"/>
    <a:srgbClr val="FFFFFF"/>
    <a:srgbClr val="FAAC63"/>
    <a:srgbClr val="F47650"/>
    <a:srgbClr val="D9EC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92435" autoAdjust="0"/>
  </p:normalViewPr>
  <p:slideViewPr>
    <p:cSldViewPr>
      <p:cViewPr varScale="1">
        <p:scale>
          <a:sx n="105" d="100"/>
          <a:sy n="105" d="100"/>
        </p:scale>
        <p:origin x="1980" y="96"/>
      </p:cViewPr>
      <p:guideLst>
        <p:guide orient="horz" pos="2160"/>
        <p:guide pos="385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혜진 이" userId="140001eb6b867e4e" providerId="LiveId" clId="{35DE982C-BAC9-4D88-B60D-C5EA2BBE87E1}"/>
    <pc:docChg chg="modSld">
      <pc:chgData name="혜진 이" userId="140001eb6b867e4e" providerId="LiveId" clId="{35DE982C-BAC9-4D88-B60D-C5EA2BBE87E1}" dt="2025-02-26T12:42:23.657" v="24"/>
      <pc:docMkLst>
        <pc:docMk/>
      </pc:docMkLst>
      <pc:sldChg chg="modAnim">
        <pc:chgData name="혜진 이" userId="140001eb6b867e4e" providerId="LiveId" clId="{35DE982C-BAC9-4D88-B60D-C5EA2BBE87E1}" dt="2025-02-26T12:42:23.657" v="24"/>
        <pc:sldMkLst>
          <pc:docMk/>
          <pc:sldMk cId="3332013635" sldId="518"/>
        </pc:sldMkLst>
      </pc:sldChg>
      <pc:sldChg chg="modAnim">
        <pc:chgData name="혜진 이" userId="140001eb6b867e4e" providerId="LiveId" clId="{35DE982C-BAC9-4D88-B60D-C5EA2BBE87E1}" dt="2025-02-26T12:39:08.697" v="16"/>
        <pc:sldMkLst>
          <pc:docMk/>
          <pc:sldMk cId="3795757394" sldId="609"/>
        </pc:sldMkLst>
      </pc:sldChg>
      <pc:sldChg chg="modAnim">
        <pc:chgData name="혜진 이" userId="140001eb6b867e4e" providerId="LiveId" clId="{35DE982C-BAC9-4D88-B60D-C5EA2BBE87E1}" dt="2025-02-26T12:36:48.399" v="2"/>
        <pc:sldMkLst>
          <pc:docMk/>
          <pc:sldMk cId="1262194141" sldId="615"/>
        </pc:sldMkLst>
      </pc:sldChg>
      <pc:sldChg chg="modSp mod modAnim">
        <pc:chgData name="혜진 이" userId="140001eb6b867e4e" providerId="LiveId" clId="{35DE982C-BAC9-4D88-B60D-C5EA2BBE87E1}" dt="2025-02-26T12:40:05.335" v="18"/>
        <pc:sldMkLst>
          <pc:docMk/>
          <pc:sldMk cId="728533432" sldId="618"/>
        </pc:sldMkLst>
        <pc:spChg chg="mod">
          <ac:chgData name="혜진 이" userId="140001eb6b867e4e" providerId="LiveId" clId="{35DE982C-BAC9-4D88-B60D-C5EA2BBE87E1}" dt="2025-02-26T12:39:53.038" v="17" actId="1076"/>
          <ac:spMkLst>
            <pc:docMk/>
            <pc:sldMk cId="728533432" sldId="618"/>
            <ac:spMk id="10" creationId="{E95EE24E-603B-48B8-A908-29B4472E97AA}"/>
          </ac:spMkLst>
        </pc:spChg>
      </pc:sldChg>
      <pc:sldChg chg="modAnim">
        <pc:chgData name="혜진 이" userId="140001eb6b867e4e" providerId="LiveId" clId="{35DE982C-BAC9-4D88-B60D-C5EA2BBE87E1}" dt="2025-02-26T12:40:24.021" v="19"/>
        <pc:sldMkLst>
          <pc:docMk/>
          <pc:sldMk cId="2242192035" sldId="626"/>
        </pc:sldMkLst>
      </pc:sldChg>
      <pc:sldChg chg="modAnim">
        <pc:chgData name="혜진 이" userId="140001eb6b867e4e" providerId="LiveId" clId="{35DE982C-BAC9-4D88-B60D-C5EA2BBE87E1}" dt="2025-02-26T12:37:05.498" v="4"/>
        <pc:sldMkLst>
          <pc:docMk/>
          <pc:sldMk cId="1942085984" sldId="627"/>
        </pc:sldMkLst>
      </pc:sldChg>
      <pc:sldChg chg="modAnim">
        <pc:chgData name="혜진 이" userId="140001eb6b867e4e" providerId="LiveId" clId="{35DE982C-BAC9-4D88-B60D-C5EA2BBE87E1}" dt="2025-02-26T12:37:30.413" v="6"/>
        <pc:sldMkLst>
          <pc:docMk/>
          <pc:sldMk cId="3094483297" sldId="628"/>
        </pc:sldMkLst>
      </pc:sldChg>
      <pc:sldChg chg="modSp mod modAnim">
        <pc:chgData name="혜진 이" userId="140001eb6b867e4e" providerId="LiveId" clId="{35DE982C-BAC9-4D88-B60D-C5EA2BBE87E1}" dt="2025-02-26T12:37:52.570" v="8"/>
        <pc:sldMkLst>
          <pc:docMk/>
          <pc:sldMk cId="3230942439" sldId="629"/>
        </pc:sldMkLst>
        <pc:picChg chg="mod">
          <ac:chgData name="혜진 이" userId="140001eb6b867e4e" providerId="LiveId" clId="{35DE982C-BAC9-4D88-B60D-C5EA2BBE87E1}" dt="2025-02-26T12:37:50.904" v="7" actId="1076"/>
          <ac:picMkLst>
            <pc:docMk/>
            <pc:sldMk cId="3230942439" sldId="629"/>
            <ac:picMk id="3" creationId="{A69AF6D6-59C1-4A60-9001-730FA0A6A4FD}"/>
          </ac:picMkLst>
        </pc:picChg>
      </pc:sldChg>
      <pc:sldChg chg="modAnim">
        <pc:chgData name="혜진 이" userId="140001eb6b867e4e" providerId="LiveId" clId="{35DE982C-BAC9-4D88-B60D-C5EA2BBE87E1}" dt="2025-02-26T12:37:57.950" v="9"/>
        <pc:sldMkLst>
          <pc:docMk/>
          <pc:sldMk cId="1223986016" sldId="630"/>
        </pc:sldMkLst>
      </pc:sldChg>
      <pc:sldChg chg="modAnim">
        <pc:chgData name="혜진 이" userId="140001eb6b867e4e" providerId="LiveId" clId="{35DE982C-BAC9-4D88-B60D-C5EA2BBE87E1}" dt="2025-02-26T12:38:04.304" v="10"/>
        <pc:sldMkLst>
          <pc:docMk/>
          <pc:sldMk cId="1853695852" sldId="637"/>
        </pc:sldMkLst>
      </pc:sldChg>
      <pc:sldChg chg="modAnim">
        <pc:chgData name="혜진 이" userId="140001eb6b867e4e" providerId="LiveId" clId="{35DE982C-BAC9-4D88-B60D-C5EA2BBE87E1}" dt="2025-02-26T12:38:11.684" v="11"/>
        <pc:sldMkLst>
          <pc:docMk/>
          <pc:sldMk cId="271912851" sldId="638"/>
        </pc:sldMkLst>
      </pc:sldChg>
      <pc:sldChg chg="modSp mod modAnim">
        <pc:chgData name="혜진 이" userId="140001eb6b867e4e" providerId="LiveId" clId="{35DE982C-BAC9-4D88-B60D-C5EA2BBE87E1}" dt="2025-02-26T12:38:35.222" v="14"/>
        <pc:sldMkLst>
          <pc:docMk/>
          <pc:sldMk cId="3542069484" sldId="639"/>
        </pc:sldMkLst>
        <pc:graphicFrameChg chg="modGraphic">
          <ac:chgData name="혜진 이" userId="140001eb6b867e4e" providerId="LiveId" clId="{35DE982C-BAC9-4D88-B60D-C5EA2BBE87E1}" dt="2025-02-26T12:38:27.709" v="13" actId="14734"/>
          <ac:graphicFrameMkLst>
            <pc:docMk/>
            <pc:sldMk cId="3542069484" sldId="639"/>
            <ac:graphicFrameMk id="11" creationId="{4C4ED611-4060-4BB5-BE7C-7DD9F45F5180}"/>
          </ac:graphicFrameMkLst>
        </pc:graphicFrameChg>
      </pc:sldChg>
      <pc:sldChg chg="modAnim">
        <pc:chgData name="혜진 이" userId="140001eb6b867e4e" providerId="LiveId" clId="{35DE982C-BAC9-4D88-B60D-C5EA2BBE87E1}" dt="2025-02-26T12:38:40.896" v="15"/>
        <pc:sldMkLst>
          <pc:docMk/>
          <pc:sldMk cId="385486767" sldId="64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2025-03-06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49240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110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37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150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110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497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967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212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720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557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492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885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064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247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287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154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51681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0010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641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EEF299-CA6B-448D-9BAE-7C11402C98E9}" type="slidenum">
              <a:rPr kumimoji="1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64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2025-03-06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xXH1XTmybMk?si=2vn64YEyvf-1pJdR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www.youtube.com/embed/Ww0o4bFcNk4?si=vhIijlFQ3tg-rRN-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32C3564-4019-03CF-05C6-982C25342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96BB05-569B-EA99-1574-2D92C0744A54}"/>
              </a:ext>
            </a:extLst>
          </p:cNvPr>
          <p:cNvSpPr txBox="1"/>
          <p:nvPr/>
        </p:nvSpPr>
        <p:spPr>
          <a:xfrm>
            <a:off x="611188" y="5486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고등학교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7BECED-14A3-8B6C-F966-AD07D04339C8}"/>
              </a:ext>
            </a:extLst>
          </p:cNvPr>
          <p:cNvSpPr txBox="1"/>
          <p:nvPr/>
        </p:nvSpPr>
        <p:spPr>
          <a:xfrm>
            <a:off x="899592" y="1556792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effectLst/>
                <a:latin typeface="HY헤드라인M" panose="02030600000101010101" pitchFamily="18" charset="-127"/>
                <a:ea typeface="HY헤드라인M" panose="02030600000101010101" pitchFamily="18" charset="-127"/>
              </a:rPr>
              <a:t>성공적인 직업 생활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5329AAB-6F8D-5CAC-D935-4313679456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6" y="2483657"/>
            <a:ext cx="436510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80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10288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02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직업의 의미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일과 직업의 의미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539552" y="1786644"/>
            <a:ext cx="8280000" cy="4623573"/>
          </a:xfrm>
          <a:prstGeom prst="rect">
            <a:avLst/>
          </a:prstGeom>
        </p:spPr>
        <p:txBody>
          <a:bodyPr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en-US" altLang="ko-KR" dirty="0"/>
              <a:t>• </a:t>
            </a:r>
            <a:r>
              <a:rPr lang="ko-KR" altLang="en-US" dirty="0"/>
              <a:t>사회 구성원으로서 </a:t>
            </a:r>
            <a:r>
              <a:rPr lang="ko-KR" altLang="en-US" dirty="0">
                <a:solidFill>
                  <a:srgbClr val="C00000"/>
                </a:solidFill>
              </a:rPr>
              <a:t>생계유지</a:t>
            </a:r>
            <a:r>
              <a:rPr lang="ko-KR" altLang="en-US" dirty="0"/>
              <a:t>를 위하여 자신의 적성과 능력에 따라 </a:t>
            </a:r>
            <a:r>
              <a:rPr lang="ko-KR" altLang="en-US" dirty="0">
                <a:solidFill>
                  <a:srgbClr val="C00000"/>
                </a:solidFill>
              </a:rPr>
              <a:t>일정 기간 지속적으로 </a:t>
            </a:r>
            <a:r>
              <a:rPr lang="ko-KR" altLang="en-US" dirty="0"/>
              <a:t>종사하여 </a:t>
            </a:r>
            <a:r>
              <a:rPr lang="ko-KR" altLang="en-US" dirty="0">
                <a:solidFill>
                  <a:srgbClr val="C00000"/>
                </a:solidFill>
              </a:rPr>
              <a:t>보수</a:t>
            </a:r>
            <a:r>
              <a:rPr lang="ko-KR" altLang="en-US" dirty="0"/>
              <a:t>를 얻는 일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r>
              <a:rPr lang="ko-KR" altLang="en-US" dirty="0"/>
              <a:t>자신이 하고 싶은 일이 무엇인지</a:t>
            </a:r>
            <a:r>
              <a:rPr lang="en-US" altLang="ko-KR" dirty="0"/>
              <a:t>, </a:t>
            </a:r>
            <a:r>
              <a:rPr lang="ko-KR" altLang="en-US" dirty="0"/>
              <a:t>잘할 수 있는 일이 무엇인지 그리고 가치 있는 일이 무엇인지 등을 고려하여 직업을 선택하는 것이 매우 중요</a:t>
            </a:r>
            <a:endParaRPr lang="en-US" altLang="ko-KR" dirty="0"/>
          </a:p>
          <a:p>
            <a:pPr>
              <a:spcBef>
                <a:spcPts val="0"/>
              </a:spcBef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85056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10288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03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일과 직업의 비교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일과 직업의 의미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2317E-A409-4AF2-8314-B91BC2CF8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624497"/>
            <a:ext cx="8496943" cy="3128965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1F53E72-8DBB-2AEB-AB86-4CBBA8F29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72" y="4822302"/>
            <a:ext cx="252000" cy="31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20">
            <a:extLst>
              <a:ext uri="{FF2B5EF4-FFF2-40B4-BE49-F238E27FC236}">
                <a16:creationId xmlns:a16="http://schemas.microsoft.com/office/drawing/2014/main" id="{BAD71AB3-A3E5-E215-EE7A-22474D1D6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70" y="4713493"/>
            <a:ext cx="3697147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36000" rIns="36000">
            <a:spAutoFit/>
          </a:bodyPr>
          <a:lstStyle/>
          <a:p>
            <a:r>
              <a:rPr lang="ko-KR" altLang="en-US" sz="1400" spc="-150" dirty="0">
                <a:solidFill>
                  <a:schemeClr val="bg2">
                    <a:lumMod val="10000"/>
                  </a:schemeClr>
                </a:solidFill>
                <a:effectLst/>
                <a:latin typeface="+mn-ea"/>
                <a:ea typeface="+mn-ea"/>
              </a:rPr>
              <a:t>  </a:t>
            </a:r>
            <a:r>
              <a:rPr lang="ko-KR" altLang="en-US" sz="2000" b="1" dirty="0">
                <a:effectLst/>
              </a:rPr>
              <a:t>일에 포함되는 활동 </a:t>
            </a:r>
          </a:p>
          <a:p>
            <a:r>
              <a:rPr lang="ko-KR" altLang="en-US" sz="2000" dirty="0">
                <a:effectLst/>
              </a:rPr>
              <a:t>요리를 한다</a:t>
            </a:r>
            <a:r>
              <a:rPr lang="en-US" altLang="ko-KR" sz="2000" dirty="0">
                <a:effectLst/>
              </a:rPr>
              <a:t>.  </a:t>
            </a:r>
            <a:r>
              <a:rPr lang="ko-KR" altLang="en-US" sz="2000" dirty="0">
                <a:effectLst/>
              </a:rPr>
              <a:t>방을 청소한다</a:t>
            </a:r>
            <a:r>
              <a:rPr lang="en-US" altLang="ko-KR" sz="2000" dirty="0">
                <a:effectLst/>
              </a:rPr>
              <a:t>.  </a:t>
            </a:r>
          </a:p>
          <a:p>
            <a:r>
              <a:rPr lang="ko-KR" altLang="en-US" sz="2000" dirty="0">
                <a:effectLst/>
              </a:rPr>
              <a:t>봉사 활동을 한다</a:t>
            </a:r>
            <a:r>
              <a:rPr lang="en-US" altLang="ko-KR" sz="2000" dirty="0">
                <a:effectLst/>
              </a:rPr>
              <a:t>.</a:t>
            </a:r>
            <a:r>
              <a:rPr lang="ko-KR" altLang="en-US" sz="2000" dirty="0">
                <a:effectLst/>
              </a:rPr>
              <a:t>등</a:t>
            </a:r>
            <a:endParaRPr lang="ko-KR" altLang="en-US" sz="1400" spc="-150" dirty="0">
              <a:solidFill>
                <a:schemeClr val="bg2">
                  <a:lumMod val="1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6" name="직사각형 20">
            <a:extLst>
              <a:ext uri="{FF2B5EF4-FFF2-40B4-BE49-F238E27FC236}">
                <a16:creationId xmlns:a16="http://schemas.microsoft.com/office/drawing/2014/main" id="{FFE9DE88-82AD-4327-93A6-0E46759FD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049" y="4713493"/>
            <a:ext cx="3024335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36000" rIns="36000">
            <a:spAutoFit/>
          </a:bodyPr>
          <a:lstStyle/>
          <a:p>
            <a:r>
              <a:rPr lang="ko-KR" altLang="en-US" sz="2000" b="1" dirty="0">
                <a:effectLst/>
              </a:rPr>
              <a:t>일에 포함되지 않는 활동</a:t>
            </a:r>
          </a:p>
          <a:p>
            <a:r>
              <a:rPr lang="ko-KR" altLang="en-US" sz="2000" dirty="0">
                <a:effectLst/>
              </a:rPr>
              <a:t>친구들과 수다를 떤다</a:t>
            </a:r>
            <a:r>
              <a:rPr lang="en-US" altLang="ko-KR" sz="2000" dirty="0">
                <a:effectLst/>
              </a:rPr>
              <a:t>.</a:t>
            </a:r>
          </a:p>
          <a:p>
            <a:r>
              <a:rPr lang="ko-KR" altLang="en-US" sz="2000" dirty="0">
                <a:effectLst/>
              </a:rPr>
              <a:t>낮잠을 잔다 등</a:t>
            </a:r>
            <a:endParaRPr lang="ko-KR" altLang="en-US" sz="1000" spc="-150" dirty="0">
              <a:solidFill>
                <a:schemeClr val="bg2">
                  <a:lumMod val="10000"/>
                </a:schemeClr>
              </a:solidFill>
              <a:effectLst/>
              <a:latin typeface="+mn-ea"/>
              <a:ea typeface="+mn-ea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1A25B4AA-0961-4E8E-8750-62F20B884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84" y="4822302"/>
            <a:ext cx="252000" cy="30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751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10288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04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39067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직업의 요건 </a:t>
            </a:r>
            <a:r>
              <a:rPr kumimoji="0" lang="en-US" altLang="ko-KR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5</a:t>
            </a: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가지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08612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일과 직업의 의미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5E54177-F2FC-4A1D-8666-5A5142C8B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844824"/>
            <a:ext cx="6696744" cy="487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53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10288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05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더 알아보기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일과 직업의 의미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0952384-7283-4306-A71D-6C5C268B733C}"/>
              </a:ext>
            </a:extLst>
          </p:cNvPr>
          <p:cNvSpPr/>
          <p:nvPr/>
        </p:nvSpPr>
        <p:spPr>
          <a:xfrm>
            <a:off x="500466" y="2492896"/>
            <a:ext cx="817598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000000"/>
                </a:solidFill>
                <a:effectLst/>
                <a:latin typeface="YDVYGO32"/>
              </a:rPr>
              <a:t>• </a:t>
            </a:r>
            <a:r>
              <a:rPr lang="ko-KR" altLang="en-US" sz="2800" b="1" dirty="0">
                <a:solidFill>
                  <a:srgbClr val="000000"/>
                </a:solidFill>
                <a:effectLst/>
                <a:latin typeface="YDVYGO32"/>
              </a:rPr>
              <a:t>교육 기관에 재학하며 학습에만 전념하는 경우</a:t>
            </a:r>
          </a:p>
          <a:p>
            <a:r>
              <a:rPr lang="en-US" altLang="ko-KR" sz="2800" b="1" dirty="0">
                <a:solidFill>
                  <a:srgbClr val="000000"/>
                </a:solidFill>
                <a:effectLst/>
                <a:latin typeface="YDVYGO32"/>
              </a:rPr>
              <a:t>• </a:t>
            </a:r>
            <a:r>
              <a:rPr lang="ko-KR" altLang="en-US" sz="2800" b="1" dirty="0">
                <a:solidFill>
                  <a:srgbClr val="000000"/>
                </a:solidFill>
                <a:effectLst/>
                <a:latin typeface="YDVYGO32"/>
              </a:rPr>
              <a:t>의무 복무 중인 군인의 경우</a:t>
            </a:r>
          </a:p>
          <a:p>
            <a:r>
              <a:rPr lang="en-US" altLang="ko-KR" sz="2800" b="1" dirty="0">
                <a:solidFill>
                  <a:srgbClr val="000000"/>
                </a:solidFill>
                <a:effectLst/>
                <a:latin typeface="YDVYGO32"/>
              </a:rPr>
              <a:t>• </a:t>
            </a:r>
            <a:r>
              <a:rPr lang="ko-KR" altLang="en-US" sz="2800" b="1" dirty="0">
                <a:solidFill>
                  <a:srgbClr val="000000"/>
                </a:solidFill>
                <a:effectLst/>
                <a:latin typeface="YDVYGO32"/>
              </a:rPr>
              <a:t>사회 보장이나 민간 보험에 의한 수입으로 생활하는 경우</a:t>
            </a:r>
          </a:p>
          <a:p>
            <a:r>
              <a:rPr lang="en-US" altLang="ko-KR" sz="2800" b="1" dirty="0">
                <a:solidFill>
                  <a:srgbClr val="000000"/>
                </a:solidFill>
                <a:effectLst/>
                <a:latin typeface="YDVYGO32"/>
              </a:rPr>
              <a:t>•</a:t>
            </a:r>
            <a:r>
              <a:rPr lang="ko-KR" altLang="en-US" sz="2800" b="1" dirty="0">
                <a:solidFill>
                  <a:srgbClr val="000000"/>
                </a:solidFill>
                <a:effectLst/>
                <a:latin typeface="YDVYGO32"/>
              </a:rPr>
              <a:t>노동이 수반하지 않는 수입으로 생활하는 경우</a:t>
            </a:r>
            <a:endParaRPr lang="en-US" altLang="ko-KR" sz="2800" b="1" dirty="0">
              <a:solidFill>
                <a:srgbClr val="000000"/>
              </a:solidFill>
              <a:effectLst/>
              <a:latin typeface="YDVYGO32"/>
            </a:endParaRPr>
          </a:p>
          <a:p>
            <a:r>
              <a:rPr lang="en-US" altLang="ko-KR" sz="2800" b="1" dirty="0">
                <a:solidFill>
                  <a:srgbClr val="408DFF"/>
                </a:solidFill>
                <a:effectLst/>
                <a:latin typeface="OTGGamjjikhageL"/>
              </a:rPr>
              <a:t>  (</a:t>
            </a:r>
            <a:r>
              <a:rPr lang="ko-KR" altLang="en-US" sz="2800" b="1" dirty="0">
                <a:solidFill>
                  <a:srgbClr val="408DFF"/>
                </a:solidFill>
                <a:effectLst/>
                <a:latin typeface="OTGGamjjikhageL"/>
              </a:rPr>
              <a:t>예</a:t>
            </a:r>
            <a:r>
              <a:rPr lang="ko-KR" altLang="en-US" sz="2800" b="1" dirty="0">
                <a:solidFill>
                  <a:srgbClr val="408DFF"/>
                </a:solidFill>
                <a:effectLst/>
                <a:latin typeface="YDVYGO32"/>
              </a:rPr>
              <a:t> </a:t>
            </a:r>
            <a:r>
              <a:rPr lang="ko-KR" altLang="en-US" sz="2800" b="1" dirty="0">
                <a:solidFill>
                  <a:srgbClr val="408DFF"/>
                </a:solidFill>
                <a:effectLst/>
                <a:latin typeface="OTGGamjjikhageL"/>
              </a:rPr>
              <a:t>은행 예금</a:t>
            </a:r>
            <a:r>
              <a:rPr lang="en-US" altLang="ko-KR" sz="2800" b="1" dirty="0">
                <a:solidFill>
                  <a:srgbClr val="408DFF"/>
                </a:solidFill>
                <a:effectLst/>
                <a:latin typeface="OTGGamjjikhageL"/>
              </a:rPr>
              <a:t>, </a:t>
            </a:r>
            <a:r>
              <a:rPr lang="ko-KR" altLang="en-US" sz="2800" b="1" dirty="0">
                <a:solidFill>
                  <a:srgbClr val="408DFF"/>
                </a:solidFill>
                <a:effectLst/>
                <a:latin typeface="OTGGamjjikhageL"/>
              </a:rPr>
              <a:t>주식 배당 등</a:t>
            </a:r>
            <a:r>
              <a:rPr lang="en-US" altLang="ko-KR" sz="2800" b="1" dirty="0">
                <a:solidFill>
                  <a:srgbClr val="408DFF"/>
                </a:solidFill>
                <a:effectLst/>
                <a:latin typeface="OTGGamjjikhageL"/>
              </a:rPr>
              <a:t>)</a:t>
            </a:r>
            <a:endParaRPr lang="ko-KR" altLang="en-US" sz="2800" b="1" dirty="0">
              <a:effectLst/>
            </a:endParaRP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F4D45818-549D-4370-B855-25F14EA068DB}"/>
              </a:ext>
            </a:extLst>
          </p:cNvPr>
          <p:cNvSpPr txBox="1">
            <a:spLocks/>
          </p:cNvSpPr>
          <p:nvPr/>
        </p:nvSpPr>
        <p:spPr>
          <a:xfrm>
            <a:off x="1012939" y="1615733"/>
            <a:ext cx="45416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직업으로 보지 않는 예</a:t>
            </a:r>
          </a:p>
        </p:txBody>
      </p:sp>
    </p:spTree>
    <p:extLst>
      <p:ext uri="{BB962C8B-B14F-4D97-AF65-F5344CB8AC3E}">
        <p14:creationId xmlns:p14="http://schemas.microsoft.com/office/powerpoint/2010/main" val="4263271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3325AB8B-7B54-43EB-8006-AC63CB1F7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115698"/>
            <a:ext cx="6588292" cy="4123485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0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일과 직업의 구분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24323" y="989693"/>
            <a:ext cx="8532359" cy="106830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accent1"/>
              </a:buClr>
            </a:pPr>
            <a:r>
              <a:rPr kumimoji="0" lang="ko-KR" altLang="en-US" sz="2800" spc="-300" dirty="0">
                <a:solidFill>
                  <a:srgbClr val="00B050"/>
                </a:solidFill>
                <a:effectLst/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</a:t>
            </a:r>
            <a:r>
              <a:rPr lang="en-US" altLang="ko-KR" sz="2800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 </a:t>
            </a:r>
            <a:r>
              <a:rPr lang="ko-KR" altLang="en-US" sz="2800" dirty="0">
                <a:effectLst/>
              </a:rPr>
              <a:t>제시된 사례들이 직업에 해당하면 ◯</a:t>
            </a:r>
            <a:r>
              <a:rPr lang="en-US" altLang="ko-KR" sz="2800" dirty="0">
                <a:effectLst/>
              </a:rPr>
              <a:t>,  </a:t>
            </a:r>
            <a:r>
              <a:rPr lang="ko-KR" altLang="en-US" sz="2800" dirty="0">
                <a:effectLst/>
              </a:rPr>
              <a:t>아니면 </a:t>
            </a:r>
            <a:r>
              <a:rPr lang="en-US" altLang="ko-KR" sz="2800" dirty="0">
                <a:effectLst/>
              </a:rPr>
              <a:t>×</a:t>
            </a:r>
            <a:r>
              <a:rPr lang="ko-KR" altLang="en-US" sz="2800" dirty="0">
                <a:effectLst/>
              </a:rPr>
              <a:t>를 해 보자</a:t>
            </a:r>
            <a:r>
              <a:rPr lang="en-US" altLang="ko-KR" sz="2800" dirty="0"/>
              <a:t>.</a:t>
            </a:r>
            <a:endParaRPr kumimoji="0" lang="en-US" altLang="ko-KR" sz="2400" spc="-3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23408E"/>
                </a:solidFill>
                <a:effectLst/>
              </a:rPr>
              <a:t>1</a:t>
            </a:r>
            <a:endParaRPr lang="ko-KR" altLang="en-US" sz="2400" b="1" dirty="0">
              <a:solidFill>
                <a:srgbClr val="23408E"/>
              </a:solidFill>
              <a:effectLst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7635" y="2465708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2D70DA-6785-3BD6-9790-CAB9B7B92D09}"/>
              </a:ext>
            </a:extLst>
          </p:cNvPr>
          <p:cNvSpPr txBox="1"/>
          <p:nvPr/>
        </p:nvSpPr>
        <p:spPr>
          <a:xfrm>
            <a:off x="2287670" y="2636912"/>
            <a:ext cx="5544616" cy="5441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en-US" altLang="ko-KR" sz="2400" dirty="0"/>
              <a:t>X           O           X           O           X</a:t>
            </a:r>
            <a:endParaRPr lang="ko-KR" alt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01580C-CF6F-42BA-AEDB-EF6C009CE9D0}"/>
              </a:ext>
            </a:extLst>
          </p:cNvPr>
          <p:cNvSpPr txBox="1"/>
          <p:nvPr/>
        </p:nvSpPr>
        <p:spPr>
          <a:xfrm>
            <a:off x="2258780" y="4077072"/>
            <a:ext cx="5544616" cy="5441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en-US" altLang="ko-KR" sz="2400" dirty="0"/>
              <a:t>O           O           X           </a:t>
            </a:r>
            <a:r>
              <a:rPr lang="en-US" altLang="ko-KR" sz="2400" dirty="0" err="1"/>
              <a:t>X</a:t>
            </a:r>
            <a:r>
              <a:rPr lang="en-US" altLang="ko-KR" sz="2400" dirty="0"/>
              <a:t>           X</a:t>
            </a:r>
            <a:endParaRPr lang="ko-KR" altLang="en-US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3257AA-FCB2-4849-BC5B-0B2D9D6B1174}"/>
              </a:ext>
            </a:extLst>
          </p:cNvPr>
          <p:cNvSpPr txBox="1"/>
          <p:nvPr/>
        </p:nvSpPr>
        <p:spPr>
          <a:xfrm>
            <a:off x="2258780" y="5517232"/>
            <a:ext cx="5544616" cy="5441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en-US" altLang="ko-KR" sz="2400" dirty="0"/>
              <a:t>O           X           X           </a:t>
            </a:r>
            <a:r>
              <a:rPr lang="en-US" altLang="ko-KR" sz="2400" dirty="0" err="1"/>
              <a:t>X</a:t>
            </a:r>
            <a:r>
              <a:rPr lang="en-US" altLang="ko-KR" sz="2400" dirty="0"/>
              <a:t>           O</a:t>
            </a:r>
            <a:endParaRPr lang="ko-KR" altLang="en-US" sz="2400" dirty="0"/>
          </a:p>
        </p:txBody>
      </p:sp>
      <p:sp>
        <p:nvSpPr>
          <p:cNvPr id="3" name="모서리가 둥근 직사각형 8">
            <a:extLst>
              <a:ext uri="{FF2B5EF4-FFF2-40B4-BE49-F238E27FC236}">
                <a16:creationId xmlns:a16="http://schemas.microsoft.com/office/drawing/2014/main" id="{0FD725DC-1FFE-652E-DABB-82D77DE5A29F}"/>
              </a:ext>
            </a:extLst>
          </p:cNvPr>
          <p:cNvSpPr/>
          <p:nvPr/>
        </p:nvSpPr>
        <p:spPr>
          <a:xfrm>
            <a:off x="102779" y="3851894"/>
            <a:ext cx="1112325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4" name="모서리가 둥근 직사각형 8">
            <a:extLst>
              <a:ext uri="{FF2B5EF4-FFF2-40B4-BE49-F238E27FC236}">
                <a16:creationId xmlns:a16="http://schemas.microsoft.com/office/drawing/2014/main" id="{36B1653A-BA76-0CDD-05A2-069CDF25D41D}"/>
              </a:ext>
            </a:extLst>
          </p:cNvPr>
          <p:cNvSpPr/>
          <p:nvPr/>
        </p:nvSpPr>
        <p:spPr>
          <a:xfrm>
            <a:off x="105067" y="5525899"/>
            <a:ext cx="1191298" cy="34240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34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2EF60FF-6640-482B-99B0-849B5D339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08" y="2132856"/>
            <a:ext cx="7968953" cy="432048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0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일과 직업의 구분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24323" y="989693"/>
            <a:ext cx="8532359" cy="53296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accent1"/>
              </a:buClr>
            </a:pPr>
            <a:r>
              <a:rPr kumimoji="0" lang="ko-KR" altLang="en-US" sz="1400" b="1" spc="-300" dirty="0">
                <a:solidFill>
                  <a:srgbClr val="00B050"/>
                </a:solidFill>
                <a:effectLst/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</a:t>
            </a:r>
            <a:r>
              <a:rPr lang="en-US" altLang="ko-KR" sz="1400" b="1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     </a:t>
            </a:r>
            <a:r>
              <a:rPr lang="ko-KR" altLang="en-US" sz="2000" b="1" dirty="0">
                <a:effectLst/>
              </a:rPr>
              <a:t>나는 어떤 일을 할 때 가장 행복한지 적어 보고 친구들과 이야기해 보자</a:t>
            </a:r>
            <a:r>
              <a:rPr lang="en-US" altLang="ko-KR" sz="2000" b="1" dirty="0">
                <a:effectLst/>
              </a:rPr>
              <a:t>.</a:t>
            </a:r>
            <a:endParaRPr kumimoji="0" lang="en-US" altLang="ko-KR" sz="1400" b="1" spc="-3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23408E"/>
                </a:solidFill>
                <a:effectLst/>
              </a:rPr>
              <a:t>2</a:t>
            </a:r>
            <a:endParaRPr lang="ko-KR" altLang="en-US" sz="2400" b="1" dirty="0">
              <a:solidFill>
                <a:srgbClr val="23408E"/>
              </a:solidFill>
              <a:effectLst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55210" y="1618980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3257AA-FCB2-4849-BC5B-0B2D9D6B1174}"/>
              </a:ext>
            </a:extLst>
          </p:cNvPr>
          <p:cNvSpPr txBox="1"/>
          <p:nvPr/>
        </p:nvSpPr>
        <p:spPr>
          <a:xfrm>
            <a:off x="683568" y="3603188"/>
            <a:ext cx="2281683" cy="16358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2000" dirty="0"/>
              <a:t>음악 편집하는 일 </a:t>
            </a:r>
          </a:p>
          <a:p>
            <a:r>
              <a:rPr lang="ko-KR" altLang="en-US" sz="2000" dirty="0"/>
              <a:t>아가들을 돌보고 놀아주는 일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3E0A24-9E28-45E0-95F1-DABC203F3C74}"/>
              </a:ext>
            </a:extLst>
          </p:cNvPr>
          <p:cNvSpPr txBox="1"/>
          <p:nvPr/>
        </p:nvSpPr>
        <p:spPr>
          <a:xfrm>
            <a:off x="3274316" y="3628585"/>
            <a:ext cx="2406686" cy="26087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latinLnBrk="0">
              <a:lnSpc>
                <a:spcPct val="150000"/>
              </a:lnSpc>
            </a:pPr>
            <a:r>
              <a:rPr lang="ko-KR" altLang="en-US" sz="1800" dirty="0"/>
              <a:t>학급 행사에 필요한 음악을 선곡</a:t>
            </a:r>
            <a:r>
              <a:rPr lang="en-US" altLang="ko-KR" sz="1800" dirty="0"/>
              <a:t>, </a:t>
            </a:r>
            <a:r>
              <a:rPr lang="ko-KR" altLang="en-US" sz="1800" dirty="0"/>
              <a:t> 편집하는 일 </a:t>
            </a:r>
          </a:p>
          <a:p>
            <a:pPr latinLnBrk="0">
              <a:lnSpc>
                <a:spcPct val="150000"/>
              </a:lnSpc>
            </a:pPr>
            <a:r>
              <a:rPr lang="ko-KR" altLang="en-US" sz="1800" dirty="0"/>
              <a:t>문서 편집 작업</a:t>
            </a:r>
            <a:r>
              <a:rPr lang="en-US" altLang="ko-KR" sz="1800" dirty="0"/>
              <a:t>(</a:t>
            </a:r>
            <a:r>
              <a:rPr lang="ko-KR" altLang="en-US" sz="1800" dirty="0"/>
              <a:t>워드나 엑셀 작업</a:t>
            </a:r>
            <a:r>
              <a:rPr lang="en-US" altLang="ko-KR" sz="1800" dirty="0"/>
              <a:t>) </a:t>
            </a:r>
            <a:endParaRPr lang="ko-KR" altLang="en-US" sz="1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BCF570-4020-4DA9-B9FA-C5B584F23B82}"/>
              </a:ext>
            </a:extLst>
          </p:cNvPr>
          <p:cNvSpPr txBox="1"/>
          <p:nvPr/>
        </p:nvSpPr>
        <p:spPr>
          <a:xfrm>
            <a:off x="5880101" y="3446306"/>
            <a:ext cx="2406686" cy="28241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latinLnBrk="0">
              <a:lnSpc>
                <a:spcPct val="150000"/>
              </a:lnSpc>
            </a:pPr>
            <a:r>
              <a:rPr lang="ko-KR" altLang="en-US" sz="1600" dirty="0"/>
              <a:t>내가 만든 음악을 친구들이 좋아해주고 칭찬할 때 </a:t>
            </a:r>
          </a:p>
          <a:p>
            <a:pPr latinLnBrk="0">
              <a:lnSpc>
                <a:spcPct val="150000"/>
              </a:lnSpc>
            </a:pPr>
            <a:r>
              <a:rPr lang="ko-KR" altLang="en-US" sz="1600" dirty="0"/>
              <a:t>완성된 결과물을 볼 때</a:t>
            </a:r>
            <a:r>
              <a:rPr lang="en-US" altLang="ko-KR" sz="1600" dirty="0"/>
              <a:t>(</a:t>
            </a:r>
            <a:r>
              <a:rPr lang="ko-KR" altLang="en-US" sz="1600" dirty="0"/>
              <a:t>문서 음악 </a:t>
            </a:r>
            <a:r>
              <a:rPr lang="ko-KR" altLang="en-US" sz="1600" dirty="0" err="1"/>
              <a:t>안무등</a:t>
            </a:r>
            <a:r>
              <a:rPr lang="en-US" altLang="ko-KR" sz="1600" dirty="0"/>
              <a:t>) </a:t>
            </a:r>
            <a:endParaRPr lang="ko-KR" altLang="en-US" sz="1600" dirty="0"/>
          </a:p>
          <a:p>
            <a:pPr latinLnBrk="0">
              <a:lnSpc>
                <a:spcPct val="150000"/>
              </a:lnSpc>
            </a:pPr>
            <a:r>
              <a:rPr lang="ko-KR" altLang="en-US" sz="1600" dirty="0"/>
              <a:t>완성된 빵을 가족들이 맛있게 </a:t>
            </a:r>
            <a:r>
              <a:rPr lang="ko-KR" altLang="en-US" sz="1800" dirty="0"/>
              <a:t>먹어줄 때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5254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39211" y="247174"/>
            <a:ext cx="269837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일의 의미 탐색하기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910588" y="5877063"/>
            <a:ext cx="7117796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000" b="1" spc="-300" dirty="0">
                <a:solidFill>
                  <a:srgbClr val="00B050"/>
                </a:solidFill>
                <a:effectLst/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</a:t>
            </a:r>
            <a:r>
              <a:rPr lang="en-US" altLang="ko-KR" sz="2000" b="1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   </a:t>
            </a:r>
            <a:r>
              <a:rPr lang="ko-KR" altLang="en-US" sz="2000" b="1" dirty="0">
                <a:effectLst/>
              </a:rPr>
              <a:t>마지막 벽돌공이 가장 행복해 보이는 이유는 무엇일까</a:t>
            </a:r>
            <a:r>
              <a:rPr lang="en-US" altLang="ko-KR" sz="2000" b="1" dirty="0">
                <a:effectLst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605FC24-5FAD-41AB-9D83-9899D6435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097288"/>
            <a:ext cx="7335251" cy="4365092"/>
          </a:xfrm>
          <a:prstGeom prst="rect">
            <a:avLst/>
          </a:prstGeom>
        </p:spPr>
      </p:pic>
      <p:pic>
        <p:nvPicPr>
          <p:cNvPr id="5" name="그림 4">
            <a:hlinkClick r:id="rId3" tooltip="나는 나로 충분히 행복하다."/>
            <a:extLst>
              <a:ext uri="{FF2B5EF4-FFF2-40B4-BE49-F238E27FC236}">
                <a16:creationId xmlns:a16="http://schemas.microsoft.com/office/drawing/2014/main" id="{0386FE15-63CB-D5AA-7178-5417261ACE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25" y="5671921"/>
            <a:ext cx="720000" cy="72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EB2341-AE91-AEA2-0B22-B20784D3EBA3}"/>
              </a:ext>
            </a:extLst>
          </p:cNvPr>
          <p:cNvSpPr txBox="1"/>
          <p:nvPr/>
        </p:nvSpPr>
        <p:spPr>
          <a:xfrm>
            <a:off x="797078" y="5460382"/>
            <a:ext cx="7132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hlinkClick r:id="rId3"/>
              </a:rPr>
              <a:t>https://www.youtube.com/embed/xXH1XTmybMk?si=2vn64YEyvf-1pJdR</a:t>
            </a:r>
            <a:endParaRPr lang="en-US" altLang="ko-KR" sz="1600" dirty="0"/>
          </a:p>
          <a:p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35090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39211" y="247174"/>
            <a:ext cx="269837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일의 의미 탐색하기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269336" y="862563"/>
            <a:ext cx="8604448" cy="5355312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1800" b="1" dirty="0">
                <a:effectLst/>
              </a:rPr>
              <a:t>만약 위와 같은 질문을 받았다면 당신은 뭐라고 대답했을까</a:t>
            </a:r>
            <a:r>
              <a:rPr lang="en-US" altLang="ko-KR" sz="1800" b="1" dirty="0">
                <a:effectLst/>
              </a:rPr>
              <a:t>? </a:t>
            </a:r>
            <a:r>
              <a:rPr lang="ko-KR" altLang="en-US" sz="1800" b="1" dirty="0">
                <a:effectLst/>
              </a:rPr>
              <a:t>당신에게 일은 무엇인가</a:t>
            </a:r>
            <a:r>
              <a:rPr lang="en-US" altLang="ko-KR" sz="1800" b="1" dirty="0">
                <a:effectLst/>
              </a:rPr>
              <a:t>? </a:t>
            </a:r>
            <a:r>
              <a:rPr lang="ko-KR" altLang="en-US" sz="1800" b="1" dirty="0">
                <a:effectLst/>
              </a:rPr>
              <a:t>힘든 노동</a:t>
            </a:r>
            <a:r>
              <a:rPr lang="en-US" altLang="ko-KR" sz="1800" b="1" dirty="0">
                <a:effectLst/>
              </a:rPr>
              <a:t>, </a:t>
            </a:r>
            <a:r>
              <a:rPr lang="ko-KR" altLang="en-US" sz="1800" b="1" dirty="0">
                <a:effectLst/>
              </a:rPr>
              <a:t>생계를 위한 수단</a:t>
            </a:r>
            <a:r>
              <a:rPr lang="en-US" altLang="ko-KR" sz="1800" b="1" dirty="0">
                <a:effectLst/>
              </a:rPr>
              <a:t>, </a:t>
            </a:r>
            <a:r>
              <a:rPr lang="ko-KR" altLang="en-US" sz="1800" b="1" dirty="0">
                <a:effectLst/>
              </a:rPr>
              <a:t>삶의 의미와 보람을 주는 것은 무엇인가</a:t>
            </a:r>
            <a:r>
              <a:rPr lang="en-US" altLang="ko-KR" sz="1800" b="1" dirty="0">
                <a:effectLst/>
              </a:rPr>
              <a:t>? </a:t>
            </a:r>
            <a:r>
              <a:rPr lang="ko-KR" altLang="en-US" sz="1800" b="1" dirty="0">
                <a:effectLst/>
              </a:rPr>
              <a:t>일의 의미는 인류 역사와 함께 변화해왔다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계급 체계가 분명했던 중세 시대 평민들에게 일이란 그저 괴롭고 싫은 것이었다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그러다 마틴 루터</a:t>
            </a:r>
            <a:r>
              <a:rPr lang="en-US" altLang="ko-KR" sz="1800" b="1" dirty="0">
                <a:effectLst/>
              </a:rPr>
              <a:t>, </a:t>
            </a:r>
            <a:r>
              <a:rPr lang="ko-KR" altLang="en-US" sz="1800" b="1" dirty="0">
                <a:effectLst/>
              </a:rPr>
              <a:t>칼뱅 등 종교개혁가들에 의해 ‘일의 </a:t>
            </a:r>
            <a:r>
              <a:rPr lang="ko-KR" altLang="en-US" sz="1800" b="1" dirty="0" err="1">
                <a:effectLst/>
              </a:rPr>
              <a:t>개념’에</a:t>
            </a:r>
            <a:r>
              <a:rPr lang="ko-KR" altLang="en-US" sz="1800" b="1" dirty="0">
                <a:effectLst/>
              </a:rPr>
              <a:t> 변화가 생기기 시작한다</a:t>
            </a:r>
            <a:r>
              <a:rPr lang="en-US" altLang="ko-KR" sz="1800" b="1" dirty="0">
                <a:effectLst/>
              </a:rPr>
              <a:t>.</a:t>
            </a:r>
          </a:p>
          <a:p>
            <a:r>
              <a:rPr lang="en-US" altLang="ko-KR" sz="1800" b="1" dirty="0">
                <a:effectLst/>
              </a:rPr>
              <a:t>“</a:t>
            </a:r>
            <a:r>
              <a:rPr lang="ko-KR" altLang="en-US" sz="1800" b="1" dirty="0">
                <a:effectLst/>
              </a:rPr>
              <a:t>사람이 암소 젖을 짤 때 하나님을 생각하며 열심히 짠다면 그것 역시 거룩한 일이다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일이란 곧 소명이다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소명이 생기면서 일은 더 이상 고역이 아닌 신의 부름</a:t>
            </a:r>
            <a:r>
              <a:rPr lang="en-US" altLang="ko-KR" sz="1800" b="1" dirty="0">
                <a:effectLst/>
              </a:rPr>
              <a:t>(calling)</a:t>
            </a:r>
            <a:r>
              <a:rPr lang="ko-KR" altLang="en-US" sz="1800" b="1" dirty="0">
                <a:effectLst/>
              </a:rPr>
              <a:t>으로 인식되기 시작했다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나아가 ‘일</a:t>
            </a:r>
            <a:r>
              <a:rPr lang="en-US" altLang="ko-KR" sz="1800" b="1" dirty="0">
                <a:effectLst/>
              </a:rPr>
              <a:t>=</a:t>
            </a:r>
            <a:r>
              <a:rPr lang="ko-KR" altLang="en-US" sz="1800" b="1" dirty="0" err="1">
                <a:effectLst/>
              </a:rPr>
              <a:t>천직’이라는</a:t>
            </a:r>
            <a:r>
              <a:rPr lang="ko-KR" altLang="en-US" sz="1800" b="1" dirty="0">
                <a:effectLst/>
              </a:rPr>
              <a:t> 생각이 확산되어 각 분야에 장인과 전문가가 등장했고</a:t>
            </a:r>
            <a:r>
              <a:rPr lang="en-US" altLang="ko-KR" sz="1800" b="1" dirty="0">
                <a:effectLst/>
              </a:rPr>
              <a:t>, </a:t>
            </a:r>
            <a:r>
              <a:rPr lang="ko-KR" altLang="en-US" sz="1800" b="1" dirty="0">
                <a:effectLst/>
              </a:rPr>
              <a:t>이것이 일에 대한 보람과 가치를 담은 근대적 직업관의 시작이 되었다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더 나아가 현대 사회에서의 일은 즐거움을 추구하는 과정으로 인식되기도 한다</a:t>
            </a:r>
            <a:r>
              <a:rPr lang="en-US" altLang="ko-KR" sz="1800" b="1" dirty="0">
                <a:effectLst/>
              </a:rPr>
              <a:t>.</a:t>
            </a:r>
          </a:p>
          <a:p>
            <a:r>
              <a:rPr lang="en-US" altLang="ko-KR" sz="1800" b="1" dirty="0">
                <a:solidFill>
                  <a:srgbClr val="0070C0"/>
                </a:solidFill>
                <a:effectLst/>
              </a:rPr>
              <a:t>“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나는 평생 단 하루도 일한 적이 없다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. 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늘 재미있게 놀았다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.” - 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토마스 에디슨 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-</a:t>
            </a:r>
          </a:p>
          <a:p>
            <a:r>
              <a:rPr lang="en-US" altLang="ko-KR" sz="1600" b="1" dirty="0">
                <a:solidFill>
                  <a:srgbClr val="0070C0"/>
                </a:solidFill>
                <a:effectLst/>
              </a:rPr>
              <a:t>“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어떤 분야에서 성공하고 싶다면 일을 놀이처럼 하고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, 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놀이를 일처럼 하라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.” </a:t>
            </a:r>
          </a:p>
          <a:p>
            <a:r>
              <a:rPr lang="en-US" altLang="ko-KR" sz="1600" b="1" dirty="0">
                <a:solidFill>
                  <a:srgbClr val="0070C0"/>
                </a:solidFill>
                <a:effectLst/>
              </a:rPr>
              <a:t>                                                                            - </a:t>
            </a:r>
            <a:r>
              <a:rPr lang="ko-KR" altLang="en-US" sz="1600" b="1" dirty="0">
                <a:solidFill>
                  <a:srgbClr val="0070C0"/>
                </a:solidFill>
                <a:effectLst/>
              </a:rPr>
              <a:t>알버트 아인슈타인 </a:t>
            </a:r>
            <a:r>
              <a:rPr lang="en-US" altLang="ko-KR" sz="1600" b="1" dirty="0">
                <a:solidFill>
                  <a:srgbClr val="0070C0"/>
                </a:solidFill>
                <a:effectLst/>
              </a:rPr>
              <a:t>-</a:t>
            </a:r>
          </a:p>
          <a:p>
            <a:r>
              <a:rPr lang="ko-KR" altLang="en-US" sz="1800" b="1" dirty="0">
                <a:effectLst/>
              </a:rPr>
              <a:t>사람에게 일이란 고된 노동이거나 소명이거나 또는 나를 즐겁게 해 주는 </a:t>
            </a:r>
            <a:r>
              <a:rPr lang="ko-KR" altLang="en-US" sz="1800" b="1" dirty="0" err="1">
                <a:effectLst/>
              </a:rPr>
              <a:t>무언가이다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하루 대부분 시간을 일터에서 보내는 사람들</a:t>
            </a:r>
            <a:r>
              <a:rPr lang="en-US" altLang="ko-KR" sz="1800" b="1" dirty="0">
                <a:effectLst/>
              </a:rPr>
              <a:t>…. </a:t>
            </a:r>
            <a:r>
              <a:rPr lang="ko-KR" altLang="en-US" sz="1800" b="1" dirty="0">
                <a:effectLst/>
              </a:rPr>
              <a:t>그중 한 사람인 당신에게 묻는다</a:t>
            </a:r>
            <a:r>
              <a:rPr lang="en-US" altLang="ko-KR" sz="1800" b="1" dirty="0">
                <a:effectLst/>
              </a:rPr>
              <a:t>. </a:t>
            </a:r>
            <a:r>
              <a:rPr lang="ko-KR" altLang="en-US" sz="1800" b="1" dirty="0">
                <a:effectLst/>
              </a:rPr>
              <a:t>당신에게 일은 무엇인가</a:t>
            </a:r>
            <a:r>
              <a:rPr lang="en-US" altLang="ko-KR" sz="1800" b="1" dirty="0">
                <a:effectLst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66901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39211" y="247174"/>
            <a:ext cx="269837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일의 의미 탐색하기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9" name="텍스트 개체 틀 7">
            <a:extLst>
              <a:ext uri="{FF2B5EF4-FFF2-40B4-BE49-F238E27FC236}">
                <a16:creationId xmlns:a16="http://schemas.microsoft.com/office/drawing/2014/main" id="{985FD8F0-D74E-4F96-853A-7368F4ACB588}"/>
              </a:ext>
            </a:extLst>
          </p:cNvPr>
          <p:cNvSpPr txBox="1">
            <a:spLocks/>
          </p:cNvSpPr>
          <p:nvPr/>
        </p:nvSpPr>
        <p:spPr>
          <a:xfrm>
            <a:off x="539552" y="936052"/>
            <a:ext cx="7704856" cy="95410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b="1" spc="-300" dirty="0">
                <a:solidFill>
                  <a:srgbClr val="00B050"/>
                </a:solidFill>
                <a:effectLst/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  </a:t>
            </a:r>
            <a:r>
              <a:rPr lang="ko-KR" altLang="en-US" sz="2800" b="1" dirty="0">
                <a:effectLst/>
              </a:rPr>
              <a:t>마지막 벽돌공이 가장 행복해 보이는 이유는 무엇일까</a:t>
            </a:r>
            <a:r>
              <a:rPr lang="en-US" altLang="ko-KR" sz="2800" b="1" dirty="0">
                <a:effectLst/>
              </a:rPr>
              <a:t>?</a:t>
            </a:r>
          </a:p>
        </p:txBody>
      </p:sp>
      <p:sp>
        <p:nvSpPr>
          <p:cNvPr id="11" name="텍스트 개체 틀 7">
            <a:extLst>
              <a:ext uri="{FF2B5EF4-FFF2-40B4-BE49-F238E27FC236}">
                <a16:creationId xmlns:a16="http://schemas.microsoft.com/office/drawing/2014/main" id="{4E25BAD5-FC16-49B4-AC99-FC170AFF40EA}"/>
              </a:ext>
            </a:extLst>
          </p:cNvPr>
          <p:cNvSpPr txBox="1">
            <a:spLocks/>
          </p:cNvSpPr>
          <p:nvPr/>
        </p:nvSpPr>
        <p:spPr>
          <a:xfrm>
            <a:off x="737905" y="2276872"/>
            <a:ext cx="7704856" cy="3970318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rgbClr val="C00000"/>
                </a:solidFill>
                <a:effectLst/>
              </a:rPr>
              <a:t>첫째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행복과 직업 만족도는 밀접한 관계가 있다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직업만족에 영향을 주는 요인은 흥미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적성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가치 등의 개인적 요인과 직업의 업무 특성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필요한 자질과 능력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보상체계와 미래의 전망 등과 같은 직업적 요인으로 나뉜다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직업 만족도는 이러한 개인적 요인과 직업적 요인이 부합될 때에 높다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rgbClr val="C00000"/>
                </a:solidFill>
                <a:effectLst/>
              </a:rPr>
              <a:t>둘째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자신의 직업에 대해 소명의식과 의미감을 가진 사람들이 직업 만족도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생산성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창의성이 높다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직업을 천직으로 여기는 사람이 행복하다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셋째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effectLst/>
              </a:rPr>
              <a:t>직업 활동에 몰입을 많이 경험하는 사람일수록 행복하다</a:t>
            </a:r>
            <a:r>
              <a:rPr lang="en-US" altLang="ko-KR" sz="2400" b="1" dirty="0">
                <a:solidFill>
                  <a:srgbClr val="C00000"/>
                </a:solidFill>
                <a:effectLst/>
              </a:rPr>
              <a:t>.</a:t>
            </a:r>
            <a:endParaRPr lang="en-US" altLang="ko-KR" sz="12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3DE86B6-92A6-49D8-B3B3-D2730EFA76C2}"/>
              </a:ext>
            </a:extLst>
          </p:cNvPr>
          <p:cNvSpPr/>
          <p:nvPr/>
        </p:nvSpPr>
        <p:spPr>
          <a:xfrm>
            <a:off x="7112377" y="1792444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19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713224" y="247174"/>
            <a:ext cx="1750350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취업 </a:t>
            </a:r>
            <a:r>
              <a:rPr kumimoji="0" lang="ko-KR" altLang="en-US" sz="2400" b="1" spc="-150" dirty="0" err="1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성공기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더하는 읽기</a:t>
            </a:r>
          </a:p>
        </p:txBody>
      </p:sp>
      <p:sp>
        <p:nvSpPr>
          <p:cNvPr id="9" name="텍스트 개체 틀 7">
            <a:extLst>
              <a:ext uri="{FF2B5EF4-FFF2-40B4-BE49-F238E27FC236}">
                <a16:creationId xmlns:a16="http://schemas.microsoft.com/office/drawing/2014/main" id="{985FD8F0-D74E-4F96-853A-7368F4ACB588}"/>
              </a:ext>
            </a:extLst>
          </p:cNvPr>
          <p:cNvSpPr txBox="1">
            <a:spLocks/>
          </p:cNvSpPr>
          <p:nvPr/>
        </p:nvSpPr>
        <p:spPr>
          <a:xfrm>
            <a:off x="467544" y="1066594"/>
            <a:ext cx="6696744" cy="292387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1600" b="1" dirty="0" err="1">
                <a:effectLst/>
              </a:rPr>
              <a:t>임다경</a:t>
            </a:r>
            <a:r>
              <a:rPr lang="ko-KR" altLang="en-US" sz="1600" b="1" dirty="0">
                <a:effectLst/>
              </a:rPr>
              <a:t> 씨는 자신만의 베이커리 카페 창업인 꿈을 위해 ◯◯고등학교 외식조리과에 입학하였다</a:t>
            </a:r>
            <a:r>
              <a:rPr lang="en-US" altLang="ko-KR" sz="1600" b="1" dirty="0">
                <a:effectLst/>
              </a:rPr>
              <a:t>. </a:t>
            </a:r>
            <a:r>
              <a:rPr lang="ko-KR" altLang="en-US" sz="1600" b="1" dirty="0">
                <a:effectLst/>
              </a:rPr>
              <a:t>국가 기술 자격 취득을 위해 고등학교 </a:t>
            </a:r>
            <a:r>
              <a:rPr lang="en-US" altLang="ko-KR" sz="1600" b="1" dirty="0">
                <a:effectLst/>
              </a:rPr>
              <a:t>1</a:t>
            </a:r>
            <a:r>
              <a:rPr lang="ko-KR" altLang="en-US" sz="1600" b="1" dirty="0">
                <a:effectLst/>
              </a:rPr>
              <a:t>학년 때 필기 시험에 합격하였고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고등학교 </a:t>
            </a:r>
            <a:r>
              <a:rPr lang="en-US" altLang="ko-KR" sz="1600" b="1" dirty="0">
                <a:effectLst/>
              </a:rPr>
              <a:t>2</a:t>
            </a:r>
            <a:r>
              <a:rPr lang="ko-KR" altLang="en-US" sz="1600" b="1" dirty="0">
                <a:effectLst/>
              </a:rPr>
              <a:t>학년 때 </a:t>
            </a:r>
            <a:r>
              <a:rPr lang="en-US" altLang="ko-KR" sz="1600" b="1" dirty="0">
                <a:effectLst/>
              </a:rPr>
              <a:t>4</a:t>
            </a:r>
            <a:r>
              <a:rPr lang="ko-KR" altLang="en-US" sz="1600" b="1" dirty="0">
                <a:effectLst/>
              </a:rPr>
              <a:t>개의 자격증</a:t>
            </a:r>
            <a:r>
              <a:rPr lang="en-US" altLang="ko-KR" sz="1600" b="1" dirty="0">
                <a:effectLst/>
              </a:rPr>
              <a:t>(</a:t>
            </a:r>
            <a:r>
              <a:rPr lang="ko-KR" altLang="en-US" sz="1600" b="1" dirty="0">
                <a:effectLst/>
              </a:rPr>
              <a:t>제과 기능사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제빵 기능사</a:t>
            </a:r>
            <a:r>
              <a:rPr lang="en-US" altLang="ko-KR" sz="1600" b="1" dirty="0">
                <a:effectLst/>
              </a:rPr>
              <a:t>, SCA </a:t>
            </a:r>
            <a:r>
              <a:rPr lang="ko-KR" altLang="en-US" sz="1600" b="1" dirty="0">
                <a:effectLst/>
              </a:rPr>
              <a:t>바리스타 스킬 파운데이션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한식 조리 기능사</a:t>
            </a:r>
            <a:r>
              <a:rPr lang="en-US" altLang="ko-KR" sz="1600" b="1" dirty="0">
                <a:effectLst/>
              </a:rPr>
              <a:t>)</a:t>
            </a:r>
            <a:r>
              <a:rPr lang="ko-KR" altLang="en-US" sz="1600" b="1" dirty="0">
                <a:effectLst/>
              </a:rPr>
              <a:t>을 취득하였다</a:t>
            </a:r>
            <a:r>
              <a:rPr lang="en-US" altLang="ko-KR" sz="1600" b="1" dirty="0">
                <a:effectLst/>
              </a:rPr>
              <a:t>. </a:t>
            </a:r>
            <a:r>
              <a:rPr lang="ko-KR" altLang="en-US" sz="1600" b="1" dirty="0">
                <a:effectLst/>
              </a:rPr>
              <a:t>그리고 고등학교 </a:t>
            </a:r>
            <a:r>
              <a:rPr lang="en-US" altLang="ko-KR" sz="1600" b="1" dirty="0">
                <a:effectLst/>
              </a:rPr>
              <a:t>3</a:t>
            </a:r>
            <a:r>
              <a:rPr lang="ko-KR" altLang="en-US" sz="1600" b="1" dirty="0">
                <a:effectLst/>
              </a:rPr>
              <a:t>학년 때 </a:t>
            </a:r>
            <a:r>
              <a:rPr lang="en-US" altLang="ko-KR" sz="1600" b="1" dirty="0">
                <a:effectLst/>
              </a:rPr>
              <a:t>2</a:t>
            </a:r>
            <a:r>
              <a:rPr lang="ko-KR" altLang="en-US" sz="1600" b="1" dirty="0">
                <a:effectLst/>
              </a:rPr>
              <a:t>개 자격증</a:t>
            </a:r>
            <a:r>
              <a:rPr lang="en-US" altLang="ko-KR" sz="1600" b="1" dirty="0">
                <a:effectLst/>
              </a:rPr>
              <a:t>(</a:t>
            </a:r>
            <a:r>
              <a:rPr lang="ko-KR" altLang="en-US" sz="1600" b="1" dirty="0">
                <a:effectLst/>
              </a:rPr>
              <a:t>케이크 디자인 마스터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양식 조리 기능사</a:t>
            </a:r>
            <a:r>
              <a:rPr lang="en-US" altLang="ko-KR" sz="1600" b="1" dirty="0">
                <a:effectLst/>
              </a:rPr>
              <a:t>)</a:t>
            </a:r>
            <a:r>
              <a:rPr lang="ko-KR" altLang="en-US" sz="1600" b="1" dirty="0">
                <a:effectLst/>
              </a:rPr>
              <a:t>을 추가하여 총 </a:t>
            </a:r>
            <a:r>
              <a:rPr lang="en-US" altLang="ko-KR" sz="1600" b="1" dirty="0">
                <a:effectLst/>
              </a:rPr>
              <a:t>6</a:t>
            </a:r>
            <a:r>
              <a:rPr lang="ko-KR" altLang="en-US" sz="1600" b="1" dirty="0">
                <a:effectLst/>
              </a:rPr>
              <a:t>개의 자격증을 취득하였다</a:t>
            </a:r>
            <a:r>
              <a:rPr lang="en-US" altLang="ko-KR" sz="1600" b="1" dirty="0">
                <a:effectLst/>
              </a:rPr>
              <a:t>.</a:t>
            </a:r>
          </a:p>
          <a:p>
            <a:r>
              <a:rPr lang="ko-KR" altLang="en-US" sz="1600" b="1" dirty="0">
                <a:effectLst/>
              </a:rPr>
              <a:t>자신의 꿈을 이루기 위해 주말이면 유명한 카페와 빵집을 엄마와 함께 찾아 다녔다</a:t>
            </a:r>
            <a:r>
              <a:rPr lang="en-US" altLang="ko-KR" sz="1600" b="1" dirty="0">
                <a:effectLst/>
              </a:rPr>
              <a:t>. </a:t>
            </a:r>
            <a:r>
              <a:rPr lang="ko-KR" altLang="en-US" sz="1600" b="1" dirty="0">
                <a:effectLst/>
              </a:rPr>
              <a:t>학과 관련 서적을 탐독하다 우연히 </a:t>
            </a:r>
            <a:r>
              <a:rPr lang="en-US" altLang="ko-KR" sz="1600" b="1" dirty="0">
                <a:effectLst/>
              </a:rPr>
              <a:t>『</a:t>
            </a:r>
            <a:r>
              <a:rPr lang="ko-KR" altLang="en-US" sz="1600" b="1" dirty="0">
                <a:effectLst/>
              </a:rPr>
              <a:t>얀 </a:t>
            </a:r>
            <a:r>
              <a:rPr lang="ko-KR" altLang="en-US" sz="1600" b="1" dirty="0" err="1">
                <a:effectLst/>
              </a:rPr>
              <a:t>쿠브레</a:t>
            </a:r>
            <a:r>
              <a:rPr lang="ko-KR" altLang="en-US" sz="1600" b="1" dirty="0">
                <a:effectLst/>
              </a:rPr>
              <a:t> 디저트와 </a:t>
            </a:r>
            <a:r>
              <a:rPr lang="ko-KR" altLang="en-US" sz="1600" b="1" dirty="0" err="1">
                <a:effectLst/>
              </a:rPr>
              <a:t>플레이팅</a:t>
            </a:r>
            <a:r>
              <a:rPr lang="en-US" altLang="ko-KR" sz="1600" b="1" dirty="0">
                <a:effectLst/>
              </a:rPr>
              <a:t>』</a:t>
            </a:r>
            <a:r>
              <a:rPr lang="ko-KR" altLang="en-US" sz="1600" b="1" dirty="0">
                <a:effectLst/>
              </a:rPr>
              <a:t>이라는 도서를 읽고 프랑스 제빵 장인 ‘얀 </a:t>
            </a:r>
            <a:r>
              <a:rPr lang="ko-KR" altLang="en-US" sz="1600" b="1" dirty="0" err="1">
                <a:effectLst/>
              </a:rPr>
              <a:t>쿠브레’를</a:t>
            </a:r>
            <a:r>
              <a:rPr lang="ko-KR" altLang="en-US" sz="1600" b="1" dirty="0">
                <a:effectLst/>
              </a:rPr>
              <a:t> 알게 되었다</a:t>
            </a:r>
            <a:r>
              <a:rPr lang="en-US" altLang="ko-KR" sz="1600" b="1" dirty="0">
                <a:effectLst/>
              </a:rPr>
              <a:t>. </a:t>
            </a:r>
            <a:r>
              <a:rPr lang="ko-KR" altLang="en-US" sz="1600" b="1" dirty="0">
                <a:effectLst/>
              </a:rPr>
              <a:t>그의 자연주의 디저트에 대한 확고한 신념과 가치관에 감동하였고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인생의 롤 모델이 되었다</a:t>
            </a:r>
            <a:r>
              <a:rPr lang="en-US" altLang="ko-KR" sz="1600" b="1" dirty="0">
                <a:effectLst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228632C-CBD1-432D-B9E2-BD371E784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9715" y="1167267"/>
            <a:ext cx="1851820" cy="2301439"/>
          </a:xfrm>
          <a:prstGeom prst="rect">
            <a:avLst/>
          </a:prstGeom>
        </p:spPr>
      </p:pic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9946287-D9DE-4AB5-84C9-C13F139F31E4}"/>
              </a:ext>
            </a:extLst>
          </p:cNvPr>
          <p:cNvSpPr txBox="1">
            <a:spLocks/>
          </p:cNvSpPr>
          <p:nvPr/>
        </p:nvSpPr>
        <p:spPr>
          <a:xfrm>
            <a:off x="467543" y="3975318"/>
            <a:ext cx="8543991" cy="230832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1600" b="1" dirty="0" err="1">
                <a:effectLst/>
              </a:rPr>
              <a:t>카페꼼마와</a:t>
            </a:r>
            <a:r>
              <a:rPr lang="ko-KR" altLang="en-US" sz="1600" b="1" dirty="0">
                <a:effectLst/>
              </a:rPr>
              <a:t> 얀 </a:t>
            </a:r>
            <a:r>
              <a:rPr lang="ko-KR" altLang="en-US" sz="1600" b="1" dirty="0" err="1">
                <a:effectLst/>
              </a:rPr>
              <a:t>쿠브레</a:t>
            </a:r>
            <a:r>
              <a:rPr lang="ko-KR" altLang="en-US" sz="1600" b="1" dirty="0">
                <a:effectLst/>
              </a:rPr>
              <a:t> </a:t>
            </a:r>
            <a:r>
              <a:rPr lang="en-US" altLang="ko-KR" sz="1600" b="1" dirty="0">
                <a:effectLst/>
              </a:rPr>
              <a:t>1</a:t>
            </a:r>
            <a:r>
              <a:rPr lang="ko-KR" altLang="en-US" sz="1600" b="1" dirty="0" err="1">
                <a:effectLst/>
              </a:rPr>
              <a:t>호점이</a:t>
            </a:r>
            <a:r>
              <a:rPr lang="ko-KR" altLang="en-US" sz="1600" b="1" dirty="0">
                <a:effectLst/>
              </a:rPr>
              <a:t> 한국에 개점한다는 소식을 듣고 한국 지점을 찾아가 직접 얀 </a:t>
            </a:r>
            <a:r>
              <a:rPr lang="ko-KR" altLang="en-US" sz="1600" b="1" dirty="0" err="1">
                <a:effectLst/>
              </a:rPr>
              <a:t>쿠브레를</a:t>
            </a:r>
            <a:r>
              <a:rPr lang="ko-KR" altLang="en-US" sz="1600" b="1" dirty="0">
                <a:effectLst/>
              </a:rPr>
              <a:t> 만나 얀 </a:t>
            </a:r>
            <a:r>
              <a:rPr lang="ko-KR" altLang="en-US" sz="1600" b="1" dirty="0" err="1">
                <a:effectLst/>
              </a:rPr>
              <a:t>쿠브레의</a:t>
            </a:r>
            <a:r>
              <a:rPr lang="ko-KR" altLang="en-US" sz="1600" b="1" dirty="0">
                <a:effectLst/>
              </a:rPr>
              <a:t> 경영 철학에 대한 감동과 꿈을 담은 편지를 전달했다</a:t>
            </a:r>
            <a:r>
              <a:rPr lang="en-US" altLang="ko-KR" sz="1600" b="1" dirty="0">
                <a:effectLst/>
              </a:rPr>
              <a:t>. ‘</a:t>
            </a:r>
            <a:r>
              <a:rPr lang="ko-KR" altLang="en-US" sz="1600" b="1" dirty="0">
                <a:effectLst/>
              </a:rPr>
              <a:t>한국의 인재 양성에 힘쓸 생각이 있다’라는 파티시에의 말을 듣고 꼭 얀 </a:t>
            </a:r>
            <a:r>
              <a:rPr lang="ko-KR" altLang="en-US" sz="1600" b="1" dirty="0" err="1">
                <a:effectLst/>
              </a:rPr>
              <a:t>쿠브레에서</a:t>
            </a:r>
            <a:r>
              <a:rPr lang="ko-KR" altLang="en-US" sz="1600" b="1" dirty="0">
                <a:effectLst/>
              </a:rPr>
              <a:t> 일하며 배우고 싶다는 간절한 의사를 밝히고</a:t>
            </a:r>
            <a:r>
              <a:rPr lang="en-US" altLang="ko-KR" sz="1600" b="1" dirty="0">
                <a:effectLst/>
              </a:rPr>
              <a:t>, </a:t>
            </a:r>
            <a:r>
              <a:rPr lang="ko-KR" altLang="en-US" sz="1600" b="1" dirty="0">
                <a:effectLst/>
              </a:rPr>
              <a:t>얀 </a:t>
            </a:r>
            <a:r>
              <a:rPr lang="ko-KR" altLang="en-US" sz="1600" b="1" dirty="0" err="1">
                <a:effectLst/>
              </a:rPr>
              <a:t>쿠브레에</a:t>
            </a:r>
            <a:r>
              <a:rPr lang="ko-KR" altLang="en-US" sz="1600" b="1" dirty="0">
                <a:effectLst/>
              </a:rPr>
              <a:t> 지원하여 최종 합격하였다</a:t>
            </a:r>
            <a:r>
              <a:rPr lang="en-US" altLang="ko-KR" sz="1600" b="1" dirty="0">
                <a:effectLst/>
              </a:rPr>
              <a:t>.</a:t>
            </a:r>
          </a:p>
          <a:p>
            <a:r>
              <a:rPr lang="ko-KR" altLang="en-US" sz="1600" b="1" dirty="0">
                <a:effectLst/>
              </a:rPr>
              <a:t>한국 </a:t>
            </a:r>
            <a:r>
              <a:rPr lang="en-US" altLang="ko-KR" sz="1600" b="1" dirty="0">
                <a:effectLst/>
              </a:rPr>
              <a:t>1</a:t>
            </a:r>
            <a:r>
              <a:rPr lang="ko-KR" altLang="en-US" sz="1600" b="1" dirty="0" err="1">
                <a:effectLst/>
              </a:rPr>
              <a:t>호점</a:t>
            </a:r>
            <a:r>
              <a:rPr lang="ko-KR" altLang="en-US" sz="1600" b="1" dirty="0">
                <a:effectLst/>
              </a:rPr>
              <a:t> 창립 이후 얀 </a:t>
            </a:r>
            <a:r>
              <a:rPr lang="ko-KR" altLang="en-US" sz="1600" b="1" dirty="0" err="1">
                <a:effectLst/>
              </a:rPr>
              <a:t>쿠브레의</a:t>
            </a:r>
            <a:r>
              <a:rPr lang="ko-KR" altLang="en-US" sz="1600" b="1" dirty="0">
                <a:effectLst/>
              </a:rPr>
              <a:t> 최초 고졸 학생 취업자가 된 것이다</a:t>
            </a:r>
            <a:r>
              <a:rPr lang="en-US" altLang="ko-KR" sz="1600" b="1" dirty="0">
                <a:effectLst/>
              </a:rPr>
              <a:t>. </a:t>
            </a:r>
            <a:r>
              <a:rPr lang="ko-KR" altLang="en-US" sz="1600" b="1" dirty="0">
                <a:effectLst/>
              </a:rPr>
              <a:t>앞으로의 희망은 열정적으로 탐구하고 </a:t>
            </a:r>
            <a:r>
              <a:rPr lang="ko-KR" altLang="en-US" sz="1600" b="1" dirty="0" err="1">
                <a:effectLst/>
              </a:rPr>
              <a:t>노력하여얀</a:t>
            </a:r>
            <a:r>
              <a:rPr lang="ko-KR" altLang="en-US" sz="1600" b="1" dirty="0">
                <a:effectLst/>
              </a:rPr>
              <a:t> </a:t>
            </a:r>
            <a:r>
              <a:rPr lang="ko-KR" altLang="en-US" sz="1600" b="1" dirty="0" err="1">
                <a:effectLst/>
              </a:rPr>
              <a:t>쿠브레의</a:t>
            </a:r>
            <a:r>
              <a:rPr lang="ko-KR" altLang="en-US" sz="1600" b="1" dirty="0">
                <a:effectLst/>
              </a:rPr>
              <a:t> 자연주의 디저트 기술을 배워 </a:t>
            </a:r>
            <a:r>
              <a:rPr lang="ko-KR" altLang="en-US" sz="1600" b="1" dirty="0" err="1">
                <a:effectLst/>
              </a:rPr>
              <a:t>파티시에로</a:t>
            </a:r>
            <a:r>
              <a:rPr lang="ko-KR" altLang="en-US" sz="1600" b="1" dirty="0">
                <a:effectLst/>
              </a:rPr>
              <a:t> 성장하고 발전하는 것이다</a:t>
            </a:r>
            <a:r>
              <a:rPr lang="en-US" altLang="ko-KR" sz="1600" b="1" dirty="0">
                <a:effectLst/>
              </a:rPr>
              <a:t>.</a:t>
            </a:r>
          </a:p>
          <a:p>
            <a:pPr lvl="1" algn="r"/>
            <a:r>
              <a:rPr lang="ko-KR" altLang="en-US" sz="1600" b="1" dirty="0">
                <a:effectLst/>
              </a:rPr>
              <a:t>출처</a:t>
            </a:r>
            <a:r>
              <a:rPr lang="en-US" altLang="ko-KR" sz="1600" b="1" dirty="0">
                <a:effectLst/>
              </a:rPr>
              <a:t>:</a:t>
            </a:r>
            <a:r>
              <a:rPr lang="ko-KR" altLang="en-US" sz="1600" b="1" dirty="0">
                <a:effectLst/>
              </a:rPr>
              <a:t> 전자신문 </a:t>
            </a:r>
            <a:r>
              <a:rPr lang="en-US" altLang="ko-KR" sz="1600" b="1" dirty="0">
                <a:effectLst/>
              </a:rPr>
              <a:t>2023. 1. 29.</a:t>
            </a:r>
            <a:endParaRPr lang="en-US" altLang="ko-KR" sz="12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994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2592000" y="260648"/>
            <a:ext cx="3960000" cy="3960000"/>
          </a:xfrm>
          <a:prstGeom prst="ellipse">
            <a:avLst/>
          </a:prstGeom>
          <a:solidFill>
            <a:srgbClr val="00B050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463967" y="2317577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dirty="0">
                <a:solidFill>
                  <a:schemeClr val="bg1"/>
                </a:solidFill>
                <a:effectLst/>
                <a:latin typeface="+mj-ea"/>
                <a:ea typeface="+mj-ea"/>
              </a:rPr>
              <a:t>일과 직업</a:t>
            </a:r>
            <a:endParaRPr kumimoji="0" lang="en-US" altLang="ko-KR" sz="5000" b="1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4121372" y="764704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74699" y="4969331"/>
            <a:ext cx="3666388" cy="1015663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ko-KR" altLang="en-US" sz="3000" b="1" dirty="0">
                <a:effectLst/>
                <a:latin typeface="+mn-ea"/>
                <a:ea typeface="+mn-ea"/>
              </a:rPr>
              <a:t>일과 직업의 의미</a:t>
            </a:r>
            <a:endParaRPr lang="en-US" altLang="ko-KR" sz="3000" b="1" dirty="0">
              <a:effectLst/>
              <a:latin typeface="+mn-ea"/>
              <a:ea typeface="+mn-ea"/>
            </a:endParaRP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ko-KR" altLang="en-US" sz="3000" b="1" dirty="0">
                <a:effectLst/>
                <a:latin typeface="+mn-ea"/>
                <a:ea typeface="+mn-ea"/>
              </a:rPr>
              <a:t>일과 직업의 가치</a:t>
            </a:r>
            <a:endParaRPr lang="en-US" altLang="ko-KR" sz="3000" b="1" dirty="0">
              <a:effectLst/>
              <a:latin typeface="+mn-ea"/>
              <a:ea typeface="+mn-ea"/>
            </a:endParaRPr>
          </a:p>
        </p:txBody>
      </p:sp>
      <p:sp>
        <p:nvSpPr>
          <p:cNvPr id="9" name="제목 9"/>
          <p:cNvSpPr txBox="1">
            <a:spLocks/>
          </p:cNvSpPr>
          <p:nvPr/>
        </p:nvSpPr>
        <p:spPr>
          <a:xfrm>
            <a:off x="899592" y="4293096"/>
            <a:ext cx="59925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01.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일과 직업의 의미와 가치</a:t>
            </a:r>
          </a:p>
        </p:txBody>
      </p:sp>
      <p:sp>
        <p:nvSpPr>
          <p:cNvPr id="8" name="텍스트 개체 틀 10"/>
          <p:cNvSpPr txBox="1">
            <a:spLocks/>
          </p:cNvSpPr>
          <p:nvPr/>
        </p:nvSpPr>
        <p:spPr>
          <a:xfrm>
            <a:off x="7929193" y="6381328"/>
            <a:ext cx="1152128" cy="439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</a:t>
            </a:r>
            <a:r>
              <a:rPr lang="ko-KR" altLang="en-US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12~25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713224" y="247174"/>
            <a:ext cx="1750350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취업 </a:t>
            </a:r>
            <a:r>
              <a:rPr kumimoji="0" lang="ko-KR" altLang="en-US" sz="2400" b="1" spc="-150" dirty="0" err="1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성공기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더하는 읽기</a:t>
            </a: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9946287-D9DE-4AB5-84C9-C13F139F31E4}"/>
              </a:ext>
            </a:extLst>
          </p:cNvPr>
          <p:cNvSpPr txBox="1">
            <a:spLocks/>
          </p:cNvSpPr>
          <p:nvPr/>
        </p:nvSpPr>
        <p:spPr>
          <a:xfrm>
            <a:off x="616821" y="1698872"/>
            <a:ext cx="6559706" cy="3170099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effectLst/>
              </a:rPr>
              <a:t>1. </a:t>
            </a:r>
            <a:r>
              <a:rPr lang="ko-KR" altLang="en-US" sz="2000" b="1" dirty="0">
                <a:solidFill>
                  <a:srgbClr val="0070C0"/>
                </a:solidFill>
                <a:effectLst/>
              </a:rPr>
              <a:t>꿈과 열정을 가지고 꾸준히 노력하라</a:t>
            </a:r>
            <a:r>
              <a:rPr lang="en-US" altLang="ko-KR" sz="2000" b="1" dirty="0">
                <a:solidFill>
                  <a:srgbClr val="0070C0"/>
                </a:solidFill>
                <a:effectLst/>
              </a:rPr>
              <a:t>.</a:t>
            </a:r>
          </a:p>
          <a:p>
            <a:r>
              <a:rPr lang="ko-KR" altLang="en-US" sz="1600" dirty="0" err="1">
                <a:effectLst/>
              </a:rPr>
              <a:t>파티시에가</a:t>
            </a:r>
            <a:r>
              <a:rPr lang="ko-KR" altLang="en-US" sz="1600" dirty="0">
                <a:effectLst/>
              </a:rPr>
              <a:t> 되겠다는 열정을 가지고 주말에 유명한 카페와 빵집을 </a:t>
            </a:r>
            <a:endParaRPr lang="en-US" altLang="ko-KR" sz="1600" dirty="0">
              <a:effectLst/>
            </a:endParaRPr>
          </a:p>
          <a:p>
            <a:r>
              <a:rPr lang="ko-KR" altLang="en-US" sz="1600" dirty="0">
                <a:effectLst/>
              </a:rPr>
              <a:t>찾아다녔다</a:t>
            </a:r>
            <a:r>
              <a:rPr lang="en-US" altLang="ko-KR" sz="1600" dirty="0">
                <a:effectLst/>
              </a:rPr>
              <a:t>.</a:t>
            </a:r>
          </a:p>
          <a:p>
            <a:r>
              <a:rPr lang="en-US" altLang="ko-KR" sz="2000" b="1" dirty="0">
                <a:solidFill>
                  <a:srgbClr val="0070C0"/>
                </a:solidFill>
                <a:effectLst/>
              </a:rPr>
              <a:t>2. </a:t>
            </a:r>
            <a:r>
              <a:rPr lang="ko-KR" altLang="en-US" sz="2000" b="1" dirty="0">
                <a:solidFill>
                  <a:srgbClr val="0070C0"/>
                </a:solidFill>
                <a:effectLst/>
              </a:rPr>
              <a:t>간절하게 열망하면 이루어진다</a:t>
            </a:r>
            <a:r>
              <a:rPr lang="en-US" altLang="ko-KR" sz="2000" b="1" dirty="0">
                <a:solidFill>
                  <a:srgbClr val="0070C0"/>
                </a:solidFill>
                <a:effectLst/>
              </a:rPr>
              <a:t>.</a:t>
            </a:r>
          </a:p>
          <a:p>
            <a:r>
              <a:rPr lang="ko-KR" altLang="en-US" sz="1600" dirty="0">
                <a:effectLst/>
              </a:rPr>
              <a:t>얀 </a:t>
            </a:r>
            <a:r>
              <a:rPr lang="ko-KR" altLang="en-US" sz="1600" dirty="0" err="1">
                <a:effectLst/>
              </a:rPr>
              <a:t>쿠브레에서</a:t>
            </a:r>
            <a:r>
              <a:rPr lang="ko-KR" altLang="en-US" sz="1600" dirty="0">
                <a:effectLst/>
              </a:rPr>
              <a:t> 일하고 싶다는 간절한 희망으로 직접 찾아가 편지를</a:t>
            </a:r>
            <a:endParaRPr lang="en-US" altLang="ko-KR" sz="1600" dirty="0">
              <a:effectLst/>
            </a:endParaRPr>
          </a:p>
          <a:p>
            <a:r>
              <a:rPr lang="ko-KR" altLang="en-US" sz="1600" dirty="0">
                <a:effectLst/>
              </a:rPr>
              <a:t>전하고</a:t>
            </a:r>
            <a:r>
              <a:rPr lang="en-US" altLang="ko-KR" sz="1600" dirty="0">
                <a:effectLst/>
              </a:rPr>
              <a:t>, </a:t>
            </a:r>
            <a:r>
              <a:rPr lang="ko-KR" altLang="en-US" sz="1600" dirty="0">
                <a:effectLst/>
              </a:rPr>
              <a:t>면접을 보고 당당히 합격하였다</a:t>
            </a:r>
            <a:r>
              <a:rPr lang="en-US" altLang="ko-KR" sz="1600" dirty="0">
                <a:effectLst/>
              </a:rPr>
              <a:t>.</a:t>
            </a:r>
          </a:p>
          <a:p>
            <a:r>
              <a:rPr lang="en-US" altLang="ko-KR" sz="2000" b="1" dirty="0">
                <a:solidFill>
                  <a:srgbClr val="0070C0"/>
                </a:solidFill>
                <a:effectLst/>
              </a:rPr>
              <a:t>3. </a:t>
            </a:r>
            <a:r>
              <a:rPr lang="ko-KR" altLang="en-US" sz="2000" b="1" dirty="0">
                <a:solidFill>
                  <a:srgbClr val="0070C0"/>
                </a:solidFill>
                <a:effectLst/>
              </a:rPr>
              <a:t>적극적으로 자격증을 취득하고 노력하라</a:t>
            </a:r>
            <a:r>
              <a:rPr lang="en-US" altLang="ko-KR" sz="2000" b="1" dirty="0">
                <a:solidFill>
                  <a:srgbClr val="0070C0"/>
                </a:solidFill>
                <a:effectLst/>
              </a:rPr>
              <a:t>.</a:t>
            </a:r>
          </a:p>
          <a:p>
            <a:r>
              <a:rPr lang="ko-KR" altLang="en-US" sz="1600" dirty="0">
                <a:effectLst/>
              </a:rPr>
              <a:t>성실히 노력하여 취득한 자격증은 좋은 취업의 디딤돌이 되었다</a:t>
            </a:r>
            <a:r>
              <a:rPr lang="en-US" altLang="ko-KR" sz="1600" dirty="0">
                <a:effectLst/>
              </a:rPr>
              <a:t>.</a:t>
            </a:r>
          </a:p>
        </p:txBody>
      </p:sp>
      <p:sp>
        <p:nvSpPr>
          <p:cNvPr id="12" name="텍스트 개체 틀 7">
            <a:extLst>
              <a:ext uri="{FF2B5EF4-FFF2-40B4-BE49-F238E27FC236}">
                <a16:creationId xmlns:a16="http://schemas.microsoft.com/office/drawing/2014/main" id="{70510DF4-5705-4E78-8F9C-D7990957C708}"/>
              </a:ext>
            </a:extLst>
          </p:cNvPr>
          <p:cNvSpPr txBox="1">
            <a:spLocks/>
          </p:cNvSpPr>
          <p:nvPr/>
        </p:nvSpPr>
        <p:spPr>
          <a:xfrm>
            <a:off x="539552" y="1000256"/>
            <a:ext cx="5701561" cy="5609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4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kumimoji="0" lang="ko-KR" altLang="en-US" sz="3000" b="1" spc="-160" dirty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b="1" spc="-160" dirty="0" err="1">
                <a:effectLst/>
                <a:latin typeface="맑은 고딕" pitchFamily="50" charset="-127"/>
                <a:ea typeface="맑은 고딕" pitchFamily="50" charset="-127"/>
              </a:rPr>
              <a:t>임다경</a:t>
            </a:r>
            <a:r>
              <a:rPr kumimoji="0" lang="ko-KR" altLang="en-US" sz="3000" b="1" spc="-160" dirty="0">
                <a:effectLst/>
                <a:latin typeface="맑은 고딕" pitchFamily="50" charset="-127"/>
                <a:ea typeface="맑은 고딕" pitchFamily="50" charset="-127"/>
              </a:rPr>
              <a:t> 씨의 성공 취업 포인트</a:t>
            </a:r>
            <a:endParaRPr kumimoji="0" lang="en-US" altLang="ko-KR" sz="3000" b="1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01B4420-D626-A0D9-C3C4-8DBAA693B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042779"/>
            <a:ext cx="2411320" cy="199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70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5200" y="1140383"/>
            <a:ext cx="7253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나에게</a:t>
            </a:r>
            <a:r>
              <a:rPr kumimoji="1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행복한 직업이란 무엇인가</a:t>
            </a:r>
            <a:r>
              <a:rPr kumimoji="1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?</a:t>
            </a:r>
            <a:endParaRPr kumimoji="1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63725" y="360968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18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Think</a:t>
            </a: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259C8986-23C9-4D6F-83AA-222BBE1DEA62}"/>
              </a:ext>
            </a:extLst>
          </p:cNvPr>
          <p:cNvSpPr/>
          <p:nvPr/>
        </p:nvSpPr>
        <p:spPr>
          <a:xfrm>
            <a:off x="664261" y="2034707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8A206C4-47E6-43AF-AE8A-449A1CB84B61}"/>
              </a:ext>
            </a:extLst>
          </p:cNvPr>
          <p:cNvSpPr/>
          <p:nvPr/>
        </p:nvSpPr>
        <p:spPr>
          <a:xfrm>
            <a:off x="323528" y="1124744"/>
            <a:ext cx="631817" cy="648071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?</a:t>
            </a:r>
            <a:endParaRPr kumimoji="1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>
            <a:extLst>
              <a:ext uri="{FF2B5EF4-FFF2-40B4-BE49-F238E27FC236}">
                <a16:creationId xmlns:a16="http://schemas.microsoft.com/office/drawing/2014/main" id="{E95EE24E-603B-48B8-A908-29B4472E97AA}"/>
              </a:ext>
            </a:extLst>
          </p:cNvPr>
          <p:cNvSpPr txBox="1">
            <a:spLocks/>
          </p:cNvSpPr>
          <p:nvPr/>
        </p:nvSpPr>
        <p:spPr>
          <a:xfrm>
            <a:off x="664277" y="2661548"/>
            <a:ext cx="8280920" cy="34885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179388" marR="0" lvl="0" indent="-179388" algn="just" defTabSz="914400" rtl="0" eaLnBrk="1" fontAlgn="base" latinLnBrk="1" hangingPunct="1">
              <a:lnSpc>
                <a:spcPts val="4000"/>
              </a:lnSpc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400" b="1" i="0" u="none" strike="noStrike" kern="1200" cap="none" spc="-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좋아하거나 잘 할 수 있는 일을 즐거운 마음으로 할 수 있을 때</a:t>
            </a:r>
          </a:p>
          <a:p>
            <a:pPr marL="179388" marR="0" lvl="0" indent="-179388" algn="just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400" b="1" i="0" u="none" strike="noStrike" kern="1200" cap="none" spc="-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함께 일하는 사람들과 좋은 관계를 맺으면서 행복감을 느끼 는 직업 생활을 할 수 있을 때</a:t>
            </a:r>
          </a:p>
          <a:p>
            <a:pPr marL="0" marR="0" lvl="0" indent="0" algn="just" defTabSz="914400" rtl="0" eaLnBrk="1" fontAlgn="base" latinLnBrk="1" hangingPunct="1">
              <a:lnSpc>
                <a:spcPts val="4000"/>
              </a:lnSpc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-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• </a:t>
            </a:r>
            <a:r>
              <a:rPr kumimoji="0" lang="ko-KR" altLang="en-US" sz="2400" b="1" i="0" u="none" strike="noStrike" kern="1200" cap="none" spc="-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하고 있는 일을 통해 만족감과 성취감을 느끼는 동시에 보람과 의미를 느끼게 되어 좀 더 잘 하고 싶고 하고 싶은 아이디어가 많아질 때 등 </a:t>
            </a:r>
          </a:p>
        </p:txBody>
      </p:sp>
    </p:spTree>
    <p:extLst>
      <p:ext uri="{BB962C8B-B14F-4D97-AF65-F5344CB8AC3E}">
        <p14:creationId xmlns:p14="http://schemas.microsoft.com/office/powerpoint/2010/main" val="72853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01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일과 직업의 가치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18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539552" y="1863170"/>
            <a:ext cx="7690425" cy="382508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457200" marR="0" lvl="0" indent="-4572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노동의 대가로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보수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를 받고 가족의 경제생활을 영위하며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경제적 가치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를 창출한다</a:t>
            </a:r>
            <a:r>
              <a:rPr kumimoji="0" lang="en-US" altLang="ko-KR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  <a:p>
            <a:pPr marL="457200" marR="0" lvl="0" indent="-4572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심리적으로 개인에게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소속감을 부여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하며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능력을 발휘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하여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자아를 실현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하며 가치를 창출한다</a:t>
            </a:r>
            <a:r>
              <a:rPr kumimoji="0" lang="en-US" altLang="ko-KR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  <a:p>
            <a:pPr marL="457200" marR="0" lvl="0" indent="-4572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사회의 존속과 유지에 필요한 다양한 활동을 하며 타인의 삶에 도움을 주고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사회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에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공헌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하며 사회 발전에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이바지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한다</a:t>
            </a:r>
            <a:r>
              <a:rPr kumimoji="0" lang="en-US" altLang="ko-KR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  <a:p>
            <a:pPr marL="457200" marR="0" lvl="0" indent="-4572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일을 통해 </a:t>
            </a:r>
            <a:r>
              <a:rPr kumimoji="0" lang="ko-KR" altLang="en-US" sz="24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행복하고 가치 있는 삶</a:t>
            </a:r>
            <a:r>
              <a:rPr kumimoji="0" lang="ko-KR" altLang="en-US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을 누릴 수 있게 한다</a:t>
            </a:r>
            <a:r>
              <a:rPr kumimoji="0" lang="en-US" altLang="ko-KR" sz="24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7381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02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직업과 직업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18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FEC1567-3DA5-468C-B4F0-11E1B1B96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04" y="1866586"/>
            <a:ext cx="7848555" cy="465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19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02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직업과 직업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18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043609" y="4817724"/>
            <a:ext cx="7560840" cy="1347998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180000" marR="0" lvl="0" indent="-1800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srgbClr val="007AB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외재적 가치관</a:t>
            </a:r>
            <a:r>
              <a:rPr kumimoji="0" lang="en-US" altLang="ko-KR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외부에서 얻을 수 있는 결과와 보상이 중요</a:t>
            </a:r>
            <a:endParaRPr kumimoji="0" lang="en-US" altLang="ko-KR" sz="2200" b="1" i="0" u="none" strike="noStrike" kern="1200" cap="none" spc="-160" normalizeH="0" baseline="0" noProof="0" dirty="0">
              <a:ln>
                <a:noFill/>
              </a:ln>
              <a:solidFill>
                <a:srgbClr val="007AB3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180000" marR="0" lvl="0" indent="-1800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srgbClr val="007AB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내재적 가치관</a:t>
            </a:r>
            <a:r>
              <a:rPr kumimoji="0" lang="en-US" altLang="ko-KR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개인이 얻게 되는 만족</a:t>
            </a:r>
            <a:r>
              <a:rPr kumimoji="0" lang="en-US" altLang="ko-KR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주로 정신적</a:t>
            </a:r>
            <a:r>
              <a:rPr kumimoji="0" lang="en-US" altLang="ko-KR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·</a:t>
            </a:r>
            <a:r>
              <a:rPr kumimoji="0" lang="ko-KR" altLang="en-US" sz="22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심리적인 가치가 중요</a:t>
            </a:r>
            <a:endParaRPr kumimoji="0" lang="en-US" altLang="ko-KR" sz="2200" b="1" i="0" u="none" strike="noStrike" kern="1200" cap="none" spc="-16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230AA7A-FC43-44FC-96E3-888184DC9776}"/>
              </a:ext>
            </a:extLst>
          </p:cNvPr>
          <p:cNvSpPr/>
          <p:nvPr/>
        </p:nvSpPr>
        <p:spPr>
          <a:xfrm>
            <a:off x="649955" y="2489632"/>
            <a:ext cx="78223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급여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,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즐거움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,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의미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,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인정 등 사람마다 직업을 선택할 때 중요하게 생각하는 가치 기준이 다르다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 가치관이란 직업을 선택하는 데 기준이 되는 개인의 인식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태도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도덕관 등을 의미한다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 가치관 구분</a:t>
            </a:r>
          </a:p>
        </p:txBody>
      </p:sp>
      <p:sp>
        <p:nvSpPr>
          <p:cNvPr id="13" name="모서리가 둥근 직사각형 13">
            <a:extLst>
              <a:ext uri="{FF2B5EF4-FFF2-40B4-BE49-F238E27FC236}">
                <a16:creationId xmlns:a16="http://schemas.microsoft.com/office/drawing/2014/main" id="{8F1C479C-7372-4881-9DBE-38CC2C2E0CB0}"/>
              </a:ext>
            </a:extLst>
          </p:cNvPr>
          <p:cNvSpPr/>
          <p:nvPr/>
        </p:nvSpPr>
        <p:spPr>
          <a:xfrm>
            <a:off x="656385" y="1915777"/>
            <a:ext cx="180000" cy="180000"/>
          </a:xfrm>
          <a:prstGeom prst="round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>
            <a:extLst>
              <a:ext uri="{FF2B5EF4-FFF2-40B4-BE49-F238E27FC236}">
                <a16:creationId xmlns:a16="http://schemas.microsoft.com/office/drawing/2014/main" id="{8139A208-4B9C-4CBA-AF3A-77C8442F8351}"/>
              </a:ext>
            </a:extLst>
          </p:cNvPr>
          <p:cNvSpPr txBox="1">
            <a:spLocks/>
          </p:cNvSpPr>
          <p:nvPr/>
        </p:nvSpPr>
        <p:spPr>
          <a:xfrm>
            <a:off x="981158" y="1744167"/>
            <a:ext cx="277832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 가치관 개념</a:t>
            </a:r>
          </a:p>
        </p:txBody>
      </p:sp>
    </p:spTree>
    <p:extLst>
      <p:ext uri="{BB962C8B-B14F-4D97-AF65-F5344CB8AC3E}">
        <p14:creationId xmlns:p14="http://schemas.microsoft.com/office/powerpoint/2010/main" val="2148705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02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직업과 직업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18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230AA7A-FC43-44FC-96E3-888184DC9776}"/>
              </a:ext>
            </a:extLst>
          </p:cNvPr>
          <p:cNvSpPr/>
          <p:nvPr/>
        </p:nvSpPr>
        <p:spPr>
          <a:xfrm>
            <a:off x="701643" y="1812085"/>
            <a:ext cx="82449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외재적 가치관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을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중시하는 사람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: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-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주로 외부에서 얻을 수 있는 결과와 보상이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중요한 가치를 추구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-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이익이 보장되는 직업을 선택하는 경향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-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성취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영향력 발휘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금전적 보상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인정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결과 중시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5FDF98C-FD85-4AE0-8AA2-2EBBDFAD6930}"/>
              </a:ext>
            </a:extLst>
          </p:cNvPr>
          <p:cNvSpPr/>
          <p:nvPr/>
        </p:nvSpPr>
        <p:spPr>
          <a:xfrm>
            <a:off x="742692" y="3932249"/>
            <a:ext cx="813150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내재적 가치관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을 중시하는 사람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-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일을 하면서 개인이 얻게 되는 만족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정신적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·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심리적인 가치를 추구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-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자신이 하고 싶은 직업을 선택하는 경향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 -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봉사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지식 추구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 안정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몸과 마음의 여유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자율성 중시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214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02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직업과 직업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19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9DA363A-2C94-42FB-8720-82B4B12FA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641370"/>
            <a:ext cx="7344816" cy="521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86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02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직업과 직업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19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857029E-847E-4DAB-AFBD-CE7111E93F82}"/>
              </a:ext>
            </a:extLst>
          </p:cNvPr>
          <p:cNvSpPr/>
          <p:nvPr/>
        </p:nvSpPr>
        <p:spPr>
          <a:xfrm>
            <a:off x="1043608" y="1789636"/>
            <a:ext cx="69847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561FF"/>
                </a:solidFill>
                <a:effectLst/>
                <a:uLnTx/>
                <a:uFillTx/>
                <a:latin typeface="YDVYGO35"/>
                <a:ea typeface="HY바다M" pitchFamily="18" charset="-127"/>
                <a:cs typeface="+mn-cs"/>
              </a:rPr>
              <a:t>직업 가치관 검사 실시 기관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• </a:t>
            </a:r>
            <a:r>
              <a:rPr lang="ko-KR" altLang="en-US" sz="2400" b="1" dirty="0">
                <a:solidFill>
                  <a:srgbClr val="000000"/>
                </a:solidFill>
                <a:effectLst/>
                <a:latin typeface="YDVYGO32"/>
              </a:rPr>
              <a:t>고용</a:t>
            </a:r>
            <a:r>
              <a:rPr lang="en-US" altLang="ko-KR" sz="2400" b="1" dirty="0">
                <a:solidFill>
                  <a:srgbClr val="000000"/>
                </a:solidFill>
                <a:effectLst/>
                <a:latin typeface="YDVYGO32"/>
              </a:rPr>
              <a:t>24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   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https://www.work24.go.kr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•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커리어넷   </a:t>
            </a: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GO32"/>
                <a:ea typeface="HY바다M" pitchFamily="18" charset="-127"/>
                <a:cs typeface="+mn-cs"/>
              </a:rPr>
              <a:t>https://www.career.go.kr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13" name="모서리가 둥근 직사각형 13">
            <a:extLst>
              <a:ext uri="{FF2B5EF4-FFF2-40B4-BE49-F238E27FC236}">
                <a16:creationId xmlns:a16="http://schemas.microsoft.com/office/drawing/2014/main" id="{EB091DE6-75D3-41CA-95A3-9C0B0B6BFBA0}"/>
              </a:ext>
            </a:extLst>
          </p:cNvPr>
          <p:cNvSpPr/>
          <p:nvPr/>
        </p:nvSpPr>
        <p:spPr>
          <a:xfrm>
            <a:off x="656385" y="1915777"/>
            <a:ext cx="180000" cy="180000"/>
          </a:xfrm>
          <a:prstGeom prst="round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EAFAF53-421A-6D01-F16E-2D03E74A7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60" y="3765374"/>
            <a:ext cx="5865776" cy="309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75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20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2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가치관 경매 활동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24323" y="989693"/>
            <a:ext cx="8532359" cy="1015663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  <a:sym typeface="Wingdings" panose="05000000000000000000" pitchFamily="2" charset="2"/>
              </a:rPr>
              <a:t>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1" lang="en-US" altLang="ko-KR" sz="20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 선택 시 중요하게 생각하는 우선순위 가치를 경매 방식을 통해 탐색해 보는 게임이다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 100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만 원의 돈을 가지고 있다고 가정하고 자신이 소중하다고 생각하는 가치 다섯 개를 구입해 보자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</a:t>
            </a:r>
            <a:endParaRPr kumimoji="0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9E2FD2E-2B3F-404A-BF84-99E8430A262B}"/>
              </a:ext>
            </a:extLst>
          </p:cNvPr>
          <p:cNvSpPr/>
          <p:nvPr/>
        </p:nvSpPr>
        <p:spPr>
          <a:xfrm>
            <a:off x="517600" y="1996518"/>
            <a:ext cx="8145804" cy="4350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우선순위  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: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아래 가치 항목 중에서 반드시 사야 한다고 생각하는 것의 순위를 매긴다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(1~5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순위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).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나의 입찰 금액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: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순위를 매긴 가치를 사는 데 얼마의 돈을 쓸 것인지 예상 금액을 적는다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포스트잇에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 ㉠ 가치 번호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㉡ 입찰 금액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㉢ 자신의 이름을 적어 칠판의 </a:t>
            </a:r>
            <a:r>
              <a:rPr kumimoji="1" lang="ko-K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가치판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 위에 붙인다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가치관 항목별로 가치관 경매를 진행한다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가치관 항목별로 낙찰 금액과 </a:t>
            </a:r>
            <a:r>
              <a:rPr kumimoji="1" lang="ko-K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낙찰받은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 사람의 이름을 적는다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DVYMjO32"/>
                <a:ea typeface="HY바다M" pitchFamily="18" charset="-127"/>
                <a:cs typeface="+mn-cs"/>
              </a:rPr>
              <a:t>.</a:t>
            </a: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바다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9405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20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2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가치관 경매 활동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1B9A1ED-EBD1-4D65-925B-B4BA9DC76854}"/>
              </a:ext>
            </a:extLst>
          </p:cNvPr>
          <p:cNvGrpSpPr/>
          <p:nvPr/>
        </p:nvGrpSpPr>
        <p:grpSpPr>
          <a:xfrm>
            <a:off x="467544" y="1347301"/>
            <a:ext cx="7776864" cy="4241939"/>
            <a:chOff x="467544" y="1055506"/>
            <a:chExt cx="7776864" cy="424193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B385FF27-DDE0-4AAB-B36D-E5B1E98F7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1055506"/>
              <a:ext cx="7740490" cy="419836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A24A64E-1201-483D-B6E6-F64169A8DD4A}"/>
                </a:ext>
              </a:extLst>
            </p:cNvPr>
            <p:cNvSpPr txBox="1"/>
            <p:nvPr/>
          </p:nvSpPr>
          <p:spPr>
            <a:xfrm>
              <a:off x="4572000" y="1604126"/>
              <a:ext cx="3672408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40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김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영  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3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3        20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50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이화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         2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30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김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환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4        15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50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 이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수  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2</a:t>
              </a:r>
            </a:p>
            <a:p>
              <a:pPr marL="0" marR="0" lvl="0" indent="0" algn="l" defTabSz="914400" rtl="0" eaLnBrk="1" fontAlgn="base" latinLnBrk="1" hangingPunct="1">
                <a:lnSpc>
                  <a:spcPct val="2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15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 이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유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5          5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50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라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2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10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김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빈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15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강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민</a:t>
              </a:r>
              <a:endPara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endParaRP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10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최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진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2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2         25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40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박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OO        3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                     20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공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OO       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1         35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   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60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만원     김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O</a:t>
              </a:r>
              <a:r>
                <a:rPr kumimoji="1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자</a:t>
              </a:r>
              <a:r>
                <a:rPr kumimoji="1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HY바다M" pitchFamily="18" charset="-127"/>
                  <a:cs typeface="+mn-cs"/>
                </a:rPr>
                <a:t>        1</a:t>
              </a:r>
            </a:p>
          </p:txBody>
        </p:sp>
      </p:grpSp>
      <p:sp>
        <p:nvSpPr>
          <p:cNvPr id="4" name="모서리가 둥근 직사각형 8">
            <a:extLst>
              <a:ext uri="{FF2B5EF4-FFF2-40B4-BE49-F238E27FC236}">
                <a16:creationId xmlns:a16="http://schemas.microsoft.com/office/drawing/2014/main" id="{9512A8EF-CCEA-82F7-E76F-3E7AF58EB4A6}"/>
              </a:ext>
            </a:extLst>
          </p:cNvPr>
          <p:cNvSpPr/>
          <p:nvPr/>
        </p:nvSpPr>
        <p:spPr>
          <a:xfrm>
            <a:off x="7016736" y="916347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19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4246" y="3162066"/>
            <a:ext cx="5806216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3200" b="1" dirty="0">
                <a:effectLst/>
                <a:latin typeface="+mn-ea"/>
                <a:ea typeface="+mn-ea"/>
              </a:rPr>
              <a:t>일과 직업의 의미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24246" y="4144724"/>
            <a:ext cx="5806216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3200" b="1" dirty="0">
                <a:effectLst/>
                <a:latin typeface="+mn-ea"/>
                <a:ea typeface="+mn-ea"/>
              </a:rPr>
              <a:t>일과 직업의 가치</a:t>
            </a:r>
          </a:p>
        </p:txBody>
      </p:sp>
      <p:sp>
        <p:nvSpPr>
          <p:cNvPr id="16" name="TextBox 15">
            <a:hlinkClick r:id="rId2" action="ppaction://hlinksldjump"/>
          </p:cNvPr>
          <p:cNvSpPr txBox="1"/>
          <p:nvPr/>
        </p:nvSpPr>
        <p:spPr>
          <a:xfrm>
            <a:off x="2924245" y="1196752"/>
            <a:ext cx="5806216" cy="900000"/>
          </a:xfrm>
          <a:prstGeom prst="roundRect">
            <a:avLst/>
          </a:prstGeom>
          <a:solidFill>
            <a:srgbClr val="D9ECD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3200" b="1" dirty="0">
                <a:effectLst/>
                <a:latin typeface="+mn-ea"/>
                <a:ea typeface="+mn-ea"/>
              </a:rPr>
              <a:t>학습 목표를 알아보자</a:t>
            </a:r>
            <a:r>
              <a:rPr lang="en-US" altLang="ko-KR" sz="3200" b="1" dirty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539" y="3162066"/>
            <a:ext cx="2434865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3539" y="4144724"/>
            <a:ext cx="2434865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538" y="1196752"/>
            <a:ext cx="2434865" cy="900000"/>
          </a:xfrm>
          <a:prstGeom prst="roundRect">
            <a:avLst/>
          </a:prstGeom>
          <a:solidFill>
            <a:srgbClr val="D9ECD6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sz="3200" b="1" dirty="0">
                <a:effectLst/>
                <a:latin typeface="+mn-ea"/>
                <a:ea typeface="+mn-ea"/>
              </a:rPr>
              <a:t>학습 목표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4245" y="2179409"/>
            <a:ext cx="5806216" cy="90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3200" b="1" dirty="0">
                <a:effectLst/>
                <a:latin typeface="+mn-ea"/>
                <a:ea typeface="+mn-ea"/>
              </a:rPr>
              <a:t>20</a:t>
            </a:r>
            <a:r>
              <a:rPr lang="ko-KR" altLang="en-US" sz="3200" b="1" dirty="0">
                <a:effectLst/>
                <a:latin typeface="+mn-ea"/>
                <a:ea typeface="+mn-ea"/>
              </a:rPr>
              <a:t>대 청년이 도배사가 된 이유</a:t>
            </a:r>
            <a:endParaRPr lang="en-US" altLang="ko-KR" sz="3200" b="1" dirty="0">
              <a:effectLst/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3538" y="2179409"/>
            <a:ext cx="2434865" cy="90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sz="3200" b="1" dirty="0">
                <a:effectLst/>
                <a:latin typeface="+mn-ea"/>
              </a:rPr>
              <a:t>생각 열기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1520" y="1886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sz="320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20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2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가치관 경매 활동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35705" y="1052736"/>
            <a:ext cx="8532359" cy="86177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활동 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1  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가장 많은 금액을 주고 산 가치관과 그 이유는 무엇인가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?</a:t>
            </a: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>
            <a:extLst>
              <a:ext uri="{FF2B5EF4-FFF2-40B4-BE49-F238E27FC236}">
                <a16:creationId xmlns:a16="http://schemas.microsoft.com/office/drawing/2014/main" id="{8F6FEB0C-3B76-4537-A5C1-1436DBEEB153}"/>
              </a:ext>
            </a:extLst>
          </p:cNvPr>
          <p:cNvSpPr txBox="1">
            <a:spLocks/>
          </p:cNvSpPr>
          <p:nvPr/>
        </p:nvSpPr>
        <p:spPr>
          <a:xfrm>
            <a:off x="344633" y="4155054"/>
            <a:ext cx="8532359" cy="116955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활동 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2  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내가 가장 중요하게 여기는 가치관과 조화를 이루는 직업을 세 가지 이상 적어 보자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1" name="텍스트 개체 틀 7">
            <a:extLst>
              <a:ext uri="{FF2B5EF4-FFF2-40B4-BE49-F238E27FC236}">
                <a16:creationId xmlns:a16="http://schemas.microsoft.com/office/drawing/2014/main" id="{3BE29C5F-0C9E-40E4-A7B9-A2E665F4F6E0}"/>
              </a:ext>
            </a:extLst>
          </p:cNvPr>
          <p:cNvSpPr txBox="1">
            <a:spLocks/>
          </p:cNvSpPr>
          <p:nvPr/>
        </p:nvSpPr>
        <p:spPr>
          <a:xfrm>
            <a:off x="358353" y="2214437"/>
            <a:ext cx="8532359" cy="1477328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자율성 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: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일의 내용과 환경을 스스로 결정하고 선택하는 것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인생에 있어 가장 중요하게 생각하는 것이 스스로 결정을 내리고 선택하는 것이 가장 중요하다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. 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다른 사람의 강요에 의한 선택은 옳지 않다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.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인생은 스스로의 선택의 결과이며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.,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조언은 참고 자료로만 활용한다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12" name="텍스트 개체 틀 7">
            <a:extLst>
              <a:ext uri="{FF2B5EF4-FFF2-40B4-BE49-F238E27FC236}">
                <a16:creationId xmlns:a16="http://schemas.microsoft.com/office/drawing/2014/main" id="{D05BC801-DF5D-42FB-91BA-12889C268016}"/>
              </a:ext>
            </a:extLst>
          </p:cNvPr>
          <p:cNvSpPr txBox="1">
            <a:spLocks/>
          </p:cNvSpPr>
          <p:nvPr/>
        </p:nvSpPr>
        <p:spPr>
          <a:xfrm>
            <a:off x="344633" y="5495808"/>
            <a:ext cx="4644420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   </a:t>
            </a:r>
            <a:r>
              <a:rPr kumimoji="1" lang="ko-KR" altLang="en-US" sz="2000" b="1" i="0" u="none" strike="noStrike" kern="1200" cap="none" spc="-30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제과제빵사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, 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바리스타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, 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공무원 등 </a:t>
            </a:r>
          </a:p>
        </p:txBody>
      </p:sp>
      <p:sp>
        <p:nvSpPr>
          <p:cNvPr id="14" name="모서리가 둥근 직사각형 11">
            <a:extLst>
              <a:ext uri="{FF2B5EF4-FFF2-40B4-BE49-F238E27FC236}">
                <a16:creationId xmlns:a16="http://schemas.microsoft.com/office/drawing/2014/main" id="{D7D73A1D-1E0C-4F29-92E6-F9A63069D005}"/>
              </a:ext>
            </a:extLst>
          </p:cNvPr>
          <p:cNvSpPr/>
          <p:nvPr/>
        </p:nvSpPr>
        <p:spPr>
          <a:xfrm>
            <a:off x="7445204" y="1872030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D67FF0DE-A4B5-4DC2-9039-157D4904CC39}"/>
              </a:ext>
            </a:extLst>
          </p:cNvPr>
          <p:cNvSpPr/>
          <p:nvPr/>
        </p:nvSpPr>
        <p:spPr>
          <a:xfrm>
            <a:off x="7408830" y="5153401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08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21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607663" y="224887"/>
            <a:ext cx="233859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직업선택의 기준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1C2BAFC-3EFB-4701-A565-5AE512670B37}"/>
              </a:ext>
            </a:extLst>
          </p:cNvPr>
          <p:cNvSpPr txBox="1">
            <a:spLocks/>
          </p:cNvSpPr>
          <p:nvPr/>
        </p:nvSpPr>
        <p:spPr>
          <a:xfrm>
            <a:off x="324780" y="971136"/>
            <a:ext cx="8532359" cy="116955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활동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1  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평소에 중요하다고 생각하는 삶의 가치 기준들은 직업을 선택할 때도 중요한 기준이 될 수 있다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.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다음 항목 중 자신이 소중하다고 생각하는 것 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10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개를 골라 표시해 보자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.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DEF5A3-BD49-4B56-822E-E664280E3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3" y="2646878"/>
            <a:ext cx="7488832" cy="3559048"/>
          </a:xfrm>
          <a:prstGeom prst="rect">
            <a:avLst/>
          </a:prstGeom>
        </p:spPr>
      </p:pic>
      <p:sp>
        <p:nvSpPr>
          <p:cNvPr id="16" name="모서리가 둥근 직사각형 11">
            <a:extLst>
              <a:ext uri="{FF2B5EF4-FFF2-40B4-BE49-F238E27FC236}">
                <a16:creationId xmlns:a16="http://schemas.microsoft.com/office/drawing/2014/main" id="{DC86E913-4F3C-4E78-90C5-BC5206C39039}"/>
              </a:ext>
            </a:extLst>
          </p:cNvPr>
          <p:cNvSpPr/>
          <p:nvPr/>
        </p:nvSpPr>
        <p:spPr>
          <a:xfrm>
            <a:off x="532436" y="2140524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4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21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561911" y="224887"/>
            <a:ext cx="2430098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직업 선택의 기준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1C2BAFC-3EFB-4701-A565-5AE512670B37}"/>
              </a:ext>
            </a:extLst>
          </p:cNvPr>
          <p:cNvSpPr txBox="1">
            <a:spLocks/>
          </p:cNvSpPr>
          <p:nvPr/>
        </p:nvSpPr>
        <p:spPr>
          <a:xfrm>
            <a:off x="324780" y="971136"/>
            <a:ext cx="8532359" cy="116955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활동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2 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위에서 선택한 삶의 가치 기준 중 세 가지만 선택하여 내가 하고 싶은 직업을 쓰고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직업을 갖기 위해 준비해야 할 것은 무엇인지 적어 보자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.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6" name="모서리가 둥근 직사각형 11">
            <a:extLst>
              <a:ext uri="{FF2B5EF4-FFF2-40B4-BE49-F238E27FC236}">
                <a16:creationId xmlns:a16="http://schemas.microsoft.com/office/drawing/2014/main" id="{DC86E913-4F3C-4E78-90C5-BC5206C39039}"/>
              </a:ext>
            </a:extLst>
          </p:cNvPr>
          <p:cNvSpPr/>
          <p:nvPr/>
        </p:nvSpPr>
        <p:spPr>
          <a:xfrm>
            <a:off x="424172" y="2397616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69AF6D6-59C1-4A60-9001-730FA0A6A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72" y="2986550"/>
            <a:ext cx="8207660" cy="209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94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21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607663" y="224887"/>
            <a:ext cx="233859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직업선택의 기준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2" name="타원 1"/>
          <p:cNvSpPr/>
          <p:nvPr/>
        </p:nvSpPr>
        <p:spPr>
          <a:xfrm>
            <a:off x="3203848" y="262390"/>
            <a:ext cx="360289" cy="3602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23408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</a:t>
            </a:r>
            <a:endParaRPr kumimoji="1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08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1C2BAFC-3EFB-4701-A565-5AE512670B37}"/>
              </a:ext>
            </a:extLst>
          </p:cNvPr>
          <p:cNvSpPr txBox="1">
            <a:spLocks/>
          </p:cNvSpPr>
          <p:nvPr/>
        </p:nvSpPr>
        <p:spPr>
          <a:xfrm>
            <a:off x="324780" y="971136"/>
            <a:ext cx="8532359" cy="116955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활동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3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주변 사람들을 만나 그들이 하는 일과 어떤 직업 가치관을 가지고 일하고 있는지 인터뷰해 보자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.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6" name="모서리가 둥근 직사각형 11">
            <a:extLst>
              <a:ext uri="{FF2B5EF4-FFF2-40B4-BE49-F238E27FC236}">
                <a16:creationId xmlns:a16="http://schemas.microsoft.com/office/drawing/2014/main" id="{DC86E913-4F3C-4E78-90C5-BC5206C39039}"/>
              </a:ext>
            </a:extLst>
          </p:cNvPr>
          <p:cNvSpPr/>
          <p:nvPr/>
        </p:nvSpPr>
        <p:spPr>
          <a:xfrm>
            <a:off x="395536" y="2249260"/>
            <a:ext cx="1166359" cy="3424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EEBA552-0DFD-406B-A26D-0406EE733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75" y="3140968"/>
            <a:ext cx="8439064" cy="208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8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10288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03</a:t>
            </a:r>
            <a:endParaRPr kumimoji="1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68883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직업 생활과 가치관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40188" y="2171792"/>
            <a:ext cx="2089675" cy="555345"/>
            <a:chOff x="611279" y="3222018"/>
            <a:chExt cx="2089675" cy="55534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2089675" cy="5553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경영사무원</a:t>
              </a:r>
              <a:endParaRPr kumimoji="0" lang="en-US" altLang="ko-KR" sz="28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740188" y="2882098"/>
            <a:ext cx="4644516" cy="3383555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180000" marR="0" lvl="0" indent="-18000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각 부서에서 넘어온 자금 운용 계획이나 경비 처리 명세서 등을 처리한다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주로 컴퓨터 작업으로 이루어지는 일이 대부분이라 고등학교 때 취득한 회계 관련 자격증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사무 관리 프로그램을 다루는 기술들이 업무에 큰 도움을 준다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가끔 선임 사원들이 업무 도움을 요청할 때는 복사나 잔심부름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회의 준비 등을 도우면서 회사 전반에 대한 일들에 대해 배워 가고 있다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일을 선택한 이유는 안정적으로 오래 할 수 있는 직업이기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6BBB0670-E6F6-4471-BD1C-7CDD235E5E8E}"/>
              </a:ext>
            </a:extLst>
          </p:cNvPr>
          <p:cNvSpPr txBox="1">
            <a:spLocks/>
          </p:cNvSpPr>
          <p:nvPr/>
        </p:nvSpPr>
        <p:spPr>
          <a:xfrm>
            <a:off x="395536" y="1616721"/>
            <a:ext cx="7754925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▣ 우리 주변에서 볼 수 있는 다양한 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 </a:t>
            </a:r>
            <a:r>
              <a:rPr kumimoji="1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</a:rPr>
              <a:t>직업인들</a:t>
            </a:r>
            <a:endParaRPr kumimoji="1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HY바다M" pitchFamily="18" charset="-127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CA6FDBA-2A5A-457C-9E79-EFBFDF12A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996952"/>
            <a:ext cx="3339830" cy="21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620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39414" y="1790629"/>
            <a:ext cx="1869743" cy="560923"/>
            <a:chOff x="611279" y="3222018"/>
            <a:chExt cx="1869743" cy="560923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1869743" cy="56092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30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</a:t>
              </a:r>
              <a:r>
                <a:rPr kumimoji="0" lang="ko-KR" altLang="en-US" sz="3000" b="1" i="0" u="none" strike="noStrike" kern="1200" cap="none" spc="-16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호텔리어</a:t>
              </a:r>
              <a:endParaRPr kumimoji="0" lang="en-US" altLang="ko-KR" sz="30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784520" y="2456409"/>
            <a:ext cx="4363544" cy="4048352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marR="0" lvl="0" indent="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None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호텔 프런트에서 근무한 지 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6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년차이며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고객을 상대로 호텔 체크인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체크 아웃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매출 마감 업무 등을 진행한다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고등학교 때 방과 후에 원어민 수업을 들으며 취득했던 영어 토익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스피킹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자격증과 한국관광공사 주관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호텔리어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양성 과정이 취업하는 데 큰 도움이 되었다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영어 회화는 실무 능력이 가장 중요하며 영어를 구사할 때는 정중한 표현의 서비스 패턴을 잘 알고 있어야 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또한 대인 관계 기술과 멀티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태스킹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능력이 필요하다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일을 선택한 이유는 영어 회화 능력과 대인 관계 능력을 발휘하여 자기 계발을 할 수 있는 직업이기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09ED3D6-E25B-412F-8F38-9619458D3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922" y="2708920"/>
            <a:ext cx="3482193" cy="262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808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39414" y="1790629"/>
            <a:ext cx="3881832" cy="555345"/>
            <a:chOff x="611279" y="3222018"/>
            <a:chExt cx="3881832" cy="55534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3881832" cy="5553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</a:t>
              </a:r>
              <a:r>
                <a:rPr kumimoji="1" lang="ko-KR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항공사 </a:t>
              </a:r>
              <a:r>
                <a:rPr kumimoji="1" lang="ko-KR" alt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지상직</a:t>
              </a:r>
              <a:r>
                <a:rPr kumimoji="1" lang="ko-KR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 승무원</a:t>
              </a:r>
              <a:endParaRPr kumimoji="0" lang="en-US" altLang="ko-KR" sz="28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790248" y="2470113"/>
            <a:ext cx="4725772" cy="3383555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marR="0" lvl="0" indent="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None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국내외 항공사 공항 카운터에서 항공권을 발권해 주는 직원으로 국내외 여행을 가는 고객들의 화물을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접수받고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발권하는 업무를 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탑승권 취급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위탁 수하물 취급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할인 내역 안내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수하물 규정 안내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유모차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·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휠체어 취급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탑승 안내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승객 줄 세우기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마지막 승객 태우기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교통약자 도움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방송 안내 등을 진행하고 있다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공항이 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24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시간 운영되는 관계로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이른 새벽 출근이 많은 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일을 선택한 이유는 세계 여행을 가는 사람들을 보면서 즐거움과 활기를 얻을 수 있는 직업이기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1748047-BBF5-651D-B698-1346B8C9B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708920"/>
            <a:ext cx="331236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646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39414" y="1790629"/>
            <a:ext cx="3037050" cy="555345"/>
            <a:chOff x="611279" y="3222018"/>
            <a:chExt cx="3037050" cy="55534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3037050" cy="5553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</a:t>
              </a:r>
              <a:r>
                <a:rPr kumimoji="1" lang="ko-KR" alt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제조직</a:t>
              </a:r>
              <a:r>
                <a:rPr kumimoji="1" lang="ko-KR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 엔지니어</a:t>
              </a:r>
              <a:endParaRPr kumimoji="0" lang="en-US" altLang="ko-KR" sz="28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576972" y="2449379"/>
            <a:ext cx="4536503" cy="371595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marR="0" lvl="0" indent="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제조직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생산 라인에서 기계의 유지 보수 및 장비 관리 업무를 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모든 일이 공장 자동 제어 시스템으로 움직이기 때문에 혼자 일이 밀리게 되면 다른 라인에 지장을 줄 수 있어 잠시라도 긴장을 놓을 수 없다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하지만 쉬는 시간 동료들과 함께 대화를 나누다 보면 긴장도 풀리고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오랜 현장 경력을 가진 숙련된 선배님들을 보면서 ‘나는 언제 저런 유능한 사원이 될까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?’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생각하기도 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이일을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선택한 이유는 같은 회사에 소속되어 함께 일하고 생활하는 동료들과 좋은 관계를 유지하며 업무를 배우는 일이 즐겁기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E530D72-AAE7-46A3-94D4-03859D379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780928"/>
            <a:ext cx="3722917" cy="273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784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84520" y="1519812"/>
            <a:ext cx="2192267" cy="555345"/>
            <a:chOff x="611279" y="3222018"/>
            <a:chExt cx="2192267" cy="55534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2192267" cy="5553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</a:t>
              </a:r>
              <a:r>
                <a:rPr kumimoji="1" lang="ko-KR" alt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HY바다M" pitchFamily="18" charset="-127"/>
                  <a:cs typeface="+mn-cs"/>
                </a:rPr>
                <a:t>제과제빵사</a:t>
              </a:r>
              <a:endParaRPr kumimoji="0" lang="en-US" altLang="ko-KR" sz="28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611560" y="2204864"/>
            <a:ext cx="5256584" cy="371595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marR="0" lvl="0" indent="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None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아침 일찍 출근하여 각자의 위치에서 하루를 시작한다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빵 만들기는 크게 반죽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성형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오븐 세 파트로 나뉜다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반죽은 빵을 만들기 위한 가장 기초적인 작업으로 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차 발효 과정까지 진행한다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성형은 분할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2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차 발효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빵의 모양을 잡는 과정이다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오븐은 성형 이후 빵이 </a:t>
            </a: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구워져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완성되어 나오기까지의 전 과정을 의미한다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오전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점심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오후까지 빵이 나오는 시간에 맞추어 일한다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반죽은 초보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성형은 중간 단계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오븐은 가장 경력자가 맡아 일한다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일을 선택한 이유는 맛있는 빵이 완성되는 것을 보면 성취감을 느낄 수 있고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실전과 메뉴의 노하우를 배워 나중에 개인 빵집을 열 수 있는 가능성이 있는 직업이기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9DC7617-A38F-1CA9-5695-B928E6687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215" y="2075157"/>
            <a:ext cx="2839525" cy="404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100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22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2. </a:t>
            </a: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일과 직업의 가치</a:t>
            </a:r>
            <a:endParaRPr kumimoji="1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33C5E4E-2197-427A-953E-88D5ACB587D0}"/>
              </a:ext>
            </a:extLst>
          </p:cNvPr>
          <p:cNvGrpSpPr/>
          <p:nvPr/>
        </p:nvGrpSpPr>
        <p:grpSpPr>
          <a:xfrm>
            <a:off x="739414" y="1790629"/>
            <a:ext cx="1751120" cy="555345"/>
            <a:chOff x="611279" y="3222018"/>
            <a:chExt cx="1751120" cy="55534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56385" y="3412479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텍스트 개체 틀 7"/>
            <p:cNvSpPr txBox="1">
              <a:spLocks/>
            </p:cNvSpPr>
            <p:nvPr/>
          </p:nvSpPr>
          <p:spPr>
            <a:xfrm>
              <a:off x="611279" y="3222018"/>
              <a:ext cx="1751120" cy="5553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base" latinLnBrk="1" hangingPunct="1">
                <a:lnSpc>
                  <a:spcPts val="4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5B9BD5"/>
                </a:buClr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1200" cap="none" spc="-1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</a:t>
              </a:r>
              <a:r>
                <a:rPr kumimoji="0" lang="ko-KR" altLang="en-US" sz="2800" b="1" i="0" u="none" strike="noStrike" kern="1200" cap="none" spc="-16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은행텔러</a:t>
              </a:r>
              <a:endParaRPr kumimoji="0" lang="en-US" altLang="ko-KR" sz="2800" b="1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3" name="텍스트 개체 틀 7">
            <a:extLst>
              <a:ext uri="{FF2B5EF4-FFF2-40B4-BE49-F238E27FC236}">
                <a16:creationId xmlns:a16="http://schemas.microsoft.com/office/drawing/2014/main" id="{8BCB2A56-4D1A-9501-F190-4AF4CE9A2C76}"/>
              </a:ext>
            </a:extLst>
          </p:cNvPr>
          <p:cNvSpPr txBox="1">
            <a:spLocks/>
          </p:cNvSpPr>
          <p:nvPr/>
        </p:nvSpPr>
        <p:spPr>
          <a:xfrm>
            <a:off x="784520" y="2470094"/>
            <a:ext cx="4435552" cy="371595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marR="0" lvl="0" indent="0" algn="just" defTabSz="914400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prstClr val="black"/>
              </a:buClr>
              <a:buSzTx/>
              <a:buNone/>
              <a:tabLst/>
              <a:defRPr/>
            </a:pPr>
            <a:r>
              <a:rPr kumimoji="0" lang="ko-KR" altLang="en-US" sz="1800" b="0" i="0" u="none" strike="noStrike" kern="1200" cap="none" spc="-1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은행텔러는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은행 창구 업무를 담당한다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입금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출금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카드 발급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인터넷 뱅킹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자동 이체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공과금 납부 등의 업무를 처리한다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은행 특성상 고객과 직접 대면하는 업무가 많고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고객 응대와 민원 처리로 인한 스트레스가 있는 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인사 부서나 자산 운용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투자 상품 개발 등의 주요 부서는 정규직 중에서도 성과가 우수하거나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해당 부서와 관련 있는 업무 경력이 있는 직원이 주로 배치된다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일을 선택한 이유는 넉넉한 생활을 할 수 있는 충분한 금전적 보상을 얻을 수 있는 직업이기 때문이다</a:t>
            </a:r>
            <a:r>
              <a:rPr kumimoji="0" lang="en-US" altLang="ko-KR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DB69E07-0043-4393-8E59-4A3C48F5E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888" y="2636912"/>
            <a:ext cx="3415659" cy="277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27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51520" y="188640"/>
            <a:ext cx="1962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sz="320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32871" y="1580049"/>
            <a:ext cx="7920000" cy="2448072"/>
          </a:xfrm>
          <a:prstGeom prst="roundRect">
            <a:avLst>
              <a:gd name="adj" fmla="val 26094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algn="just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-13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792000" y="1896144"/>
            <a:ext cx="7560000" cy="1815882"/>
          </a:xfrm>
          <a:prstGeom prst="rect">
            <a:avLst/>
          </a:prstGeom>
        </p:spPr>
        <p:txBody>
          <a:bodyPr lIns="36000" rIns="3600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ko-KR" altLang="en-US" sz="3200" b="1" dirty="0">
                <a:effectLst/>
                <a:latin typeface="+mn-ea"/>
              </a:rPr>
              <a:t>일과 직업의 의미를 설명할 수 있다</a:t>
            </a:r>
            <a:r>
              <a:rPr lang="en-US" altLang="ko-KR" sz="3200" b="1" dirty="0">
                <a:effectLst/>
                <a:latin typeface="+mn-ea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ko-KR" altLang="en-US" sz="3200" b="1" dirty="0">
                <a:effectLst/>
                <a:latin typeface="+mn-ea"/>
              </a:rPr>
              <a:t>삶에서 일과 직업이 갖는 가치에 대해 설명할 수 있다</a:t>
            </a:r>
            <a:r>
              <a:rPr lang="en-US" altLang="ko-KR" sz="3200" b="1" dirty="0">
                <a:effectLst/>
                <a:latin typeface="+mn-ea"/>
              </a:rPr>
              <a:t>.</a:t>
            </a:r>
            <a:endParaRPr lang="ko-KR" altLang="en-US" sz="3200" b="1" dirty="0">
              <a:effectLst/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8797099-7B89-ACD2-6567-9E1ED42B8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29" y="1161622"/>
            <a:ext cx="938109" cy="65798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24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499992" y="289146"/>
            <a:ext cx="3345775" cy="44267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직업인이 된 미래 상상해 보기</a:t>
            </a:r>
            <a:endParaRPr kumimoji="0" lang="ko-KR" altLang="en-US" sz="2000" b="1" i="0" u="none" strike="noStrike" kern="1200" cap="none" spc="-150" normalizeH="0" baseline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24323" y="989693"/>
            <a:ext cx="8532359" cy="163121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  <a:sym typeface="Wingdings" panose="05000000000000000000" pitchFamily="2" charset="2"/>
              </a:rPr>
              <a:t></a:t>
            </a:r>
            <a:r>
              <a:rPr kumimoji="1" lang="en-US" altLang="ko-KR" sz="20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1" lang="en-US" altLang="ko-KR" sz="20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HY바다M" pitchFamily="18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‘내가 꿈꾸는 직업 생활은 어떤 모습일까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?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나는 어떤 회사에 들어가게 될까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?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그 회사에서 나는 어떤 일을 하게 될까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?’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직업인으로서 나를 상상하는 일은 앞으로 내 앞에 펼쳐지게 될 직업 생활에 대한 이해를 돕고 나에게 직업은 어떤 의미인지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어떤 마음으로 직업 생활을 해야 하는지 생각하게 해 준다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.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직업인이 된 미래의 나를 상상해 보자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HY바다M" pitchFamily="18" charset="-127"/>
                <a:cs typeface="+mn-cs"/>
              </a:rPr>
              <a:t>.</a:t>
            </a:r>
            <a:endParaRPr kumimoji="0" lang="en-US" altLang="ko-KR" sz="20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71980B6-E540-4BC7-BEBF-9AE138920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50" y="2827969"/>
            <a:ext cx="7972081" cy="3040338"/>
          </a:xfrm>
          <a:prstGeom prst="rect">
            <a:avLst/>
          </a:prstGeom>
        </p:spPr>
      </p:pic>
      <p:sp>
        <p:nvSpPr>
          <p:cNvPr id="2" name="모서리가 둥근 직사각형 8">
            <a:extLst>
              <a:ext uri="{FF2B5EF4-FFF2-40B4-BE49-F238E27FC236}">
                <a16:creationId xmlns:a16="http://schemas.microsoft.com/office/drawing/2014/main" id="{AFD97D95-4887-6EC2-092A-3DE52850FBC1}"/>
              </a:ext>
            </a:extLst>
          </p:cNvPr>
          <p:cNvSpPr/>
          <p:nvPr/>
        </p:nvSpPr>
        <p:spPr>
          <a:xfrm>
            <a:off x="7250118" y="2352055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69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24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499992" y="289146"/>
            <a:ext cx="3345775" cy="44267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직업인이 된 미래 상상해 보기</a:t>
            </a:r>
            <a:endParaRPr kumimoji="0" lang="ko-KR" altLang="en-US" sz="2000" b="1" i="0" u="none" strike="noStrike" kern="1200" cap="none" spc="-150" normalizeH="0" baseline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생각을 키우는 탐구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4FF4EF7-58A2-4C0F-AC9E-E9CBE2F53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78" y="1514208"/>
            <a:ext cx="7830643" cy="3829584"/>
          </a:xfrm>
          <a:prstGeom prst="rect">
            <a:avLst/>
          </a:prstGeom>
        </p:spPr>
      </p:pic>
      <p:sp>
        <p:nvSpPr>
          <p:cNvPr id="3" name="모서리가 둥근 직사각형 8">
            <a:extLst>
              <a:ext uri="{FF2B5EF4-FFF2-40B4-BE49-F238E27FC236}">
                <a16:creationId xmlns:a16="http://schemas.microsoft.com/office/drawing/2014/main" id="{B5E48020-8112-E4B7-B26A-C1A37089EE36}"/>
              </a:ext>
            </a:extLst>
          </p:cNvPr>
          <p:cNvSpPr/>
          <p:nvPr/>
        </p:nvSpPr>
        <p:spPr>
          <a:xfrm>
            <a:off x="7296023" y="981769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1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25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427984" y="244982"/>
            <a:ext cx="3455741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직업 </a:t>
            </a:r>
            <a:r>
              <a:rPr kumimoji="1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독서록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작성하기</a:t>
            </a:r>
            <a:endParaRPr kumimoji="0" lang="ko-KR" alt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07504" y="244982"/>
            <a:ext cx="2376263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프로젝트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활동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95536" y="952847"/>
            <a:ext cx="6479925" cy="53296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ts val="4000"/>
              </a:lnSpc>
              <a:spcBef>
                <a:spcPts val="0"/>
              </a:spcBef>
              <a:spcAft>
                <a:spcPct val="0"/>
              </a:spcAft>
              <a:buClr>
                <a:srgbClr val="5B9BD5"/>
              </a:buClr>
              <a:buSzTx/>
              <a:buFontTx/>
              <a:buNone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직업과 관련된 책을 읽어 보고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독서록을 작성하여 보자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</a:t>
            </a:r>
            <a:endParaRPr kumimoji="0" lang="en-US" altLang="ko-KR" sz="2000" b="1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5A5776-2BAC-4687-BBE9-149DC40F1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4A6751E-C37B-4870-A574-855D5FA42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715" y="155348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100862F1-56AE-4932-9871-EBB14362F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2228" y="34290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944D0CB2-58C7-4BA6-94F1-903070FCE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18429"/>
            <a:ext cx="7814084" cy="3837435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4C4ED611-4060-4BB5-BE7C-7DD9F45F5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86760"/>
              </p:ext>
            </p:extLst>
          </p:nvPr>
        </p:nvGraphicFramePr>
        <p:xfrm>
          <a:off x="1259632" y="2087603"/>
          <a:ext cx="7238020" cy="4584732"/>
        </p:xfrm>
        <a:graphic>
          <a:graphicData uri="http://schemas.openxmlformats.org/drawingml/2006/table">
            <a:tbl>
              <a:tblPr/>
              <a:tblGrid>
                <a:gridCol w="7238020">
                  <a:extLst>
                    <a:ext uri="{9D8B030D-6E8A-4147-A177-3AD203B41FA5}">
                      <a16:colId xmlns:a16="http://schemas.microsoft.com/office/drawing/2014/main" val="232380422"/>
                    </a:ext>
                  </a:extLst>
                </a:gridCol>
              </a:tblGrid>
              <a:tr h="380518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200" b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청년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도배사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이야기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배윤슬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836683"/>
                  </a:ext>
                </a:extLst>
              </a:tr>
              <a:tr h="273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795075"/>
                  </a:ext>
                </a:extLst>
              </a:tr>
              <a:tr h="82788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200" b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유퀴즈에서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명문대를 졸업하고 사회복지사를 하던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배윤슬씨가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도배사가 된 이유가 궁금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419734"/>
                  </a:ext>
                </a:extLst>
              </a:tr>
              <a:tr h="273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61257"/>
                  </a:ext>
                </a:extLst>
              </a:tr>
              <a:tr h="138241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200" b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200" b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“새로운 분야를 경험하는 건 두렵지 않았어요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내가 정말 직업으로 삼을 수 있는 분야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오래 버틸 수 있는 일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조직 생활에 취약한 내가 살아남을 수 있으면서도 매 순간 마음을 졸이지 않아도 되는 일이라면 그게 무엇이든 새로 시작할 각오가 되어 있었어요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.”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799355"/>
                  </a:ext>
                </a:extLst>
              </a:tr>
              <a:tr h="40814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63664"/>
                  </a:ext>
                </a:extLst>
              </a:tr>
              <a:tr h="273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512154"/>
                  </a:ext>
                </a:extLst>
              </a:tr>
              <a:tr h="273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290784"/>
                  </a:ext>
                </a:extLst>
              </a:tr>
              <a:tr h="273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97895"/>
                  </a:ext>
                </a:extLst>
              </a:tr>
            </a:tbl>
          </a:graphicData>
        </a:graphic>
      </p:graphicFrame>
      <p:sp>
        <p:nvSpPr>
          <p:cNvPr id="2" name="모서리가 둥근 직사각형 8">
            <a:extLst>
              <a:ext uri="{FF2B5EF4-FFF2-40B4-BE49-F238E27FC236}">
                <a16:creationId xmlns:a16="http://schemas.microsoft.com/office/drawing/2014/main" id="{5AFDE14B-5681-832F-1ED8-ECE10089DE85}"/>
              </a:ext>
            </a:extLst>
          </p:cNvPr>
          <p:cNvSpPr/>
          <p:nvPr/>
        </p:nvSpPr>
        <p:spPr>
          <a:xfrm>
            <a:off x="7522378" y="1052939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06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P. 25</a:t>
            </a:r>
            <a:endParaRPr kumimoji="1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427984" y="244982"/>
            <a:ext cx="3455741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just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직업 </a:t>
            </a:r>
            <a:r>
              <a:rPr kumimoji="1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독서록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작성하기</a:t>
            </a:r>
            <a:endParaRPr kumimoji="0" lang="ko-KR" alt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07504" y="244982"/>
            <a:ext cx="2376263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프로젝트 </a:t>
            </a:r>
            <a:r>
              <a:rPr kumimoji="1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활동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95536" y="952847"/>
            <a:ext cx="7128792" cy="53296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marR="0" lvl="0" indent="-342900" algn="l" defTabSz="914400" rtl="0" eaLnBrk="1" fontAlgn="base" latinLnBrk="1" hangingPunct="1">
              <a:lnSpc>
                <a:spcPts val="4000"/>
              </a:lnSpc>
              <a:spcBef>
                <a:spcPts val="0"/>
              </a:spcBef>
              <a:spcAft>
                <a:spcPct val="0"/>
              </a:spcAft>
              <a:buClr>
                <a:srgbClr val="5B9BD5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직업과 관련된 책을 읽어 보고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, </a:t>
            </a:r>
            <a:r>
              <a:rPr kumimoji="1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독서록을 작성하여 보자</a:t>
            </a: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HY바다M" pitchFamily="18" charset="-127"/>
                <a:cs typeface="+mn-cs"/>
              </a:rPr>
              <a:t>.</a:t>
            </a:r>
            <a:endParaRPr kumimoji="0" lang="en-US" altLang="ko-KR" sz="2000" b="1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5A5776-2BAC-4687-BBE9-149DC40F1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4A6751E-C37B-4870-A574-855D5FA42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715" y="155348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100862F1-56AE-4932-9871-EBB14362F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2228" y="34290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HY바다M" pitchFamily="18" charset="-127"/>
              <a:cs typeface="+mn-cs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C284336-9486-4BBA-A74B-F79EE8218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032" y="1420114"/>
            <a:ext cx="7416758" cy="3393407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4C4ED611-4060-4BB5-BE7C-7DD9F45F5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062092"/>
              </p:ext>
            </p:extLst>
          </p:nvPr>
        </p:nvGraphicFramePr>
        <p:xfrm>
          <a:off x="1367689" y="1382285"/>
          <a:ext cx="7056784" cy="3922233"/>
        </p:xfrm>
        <a:graphic>
          <a:graphicData uri="http://schemas.openxmlformats.org/drawingml/2006/table">
            <a:tbl>
              <a:tblPr/>
              <a:tblGrid>
                <a:gridCol w="7056784">
                  <a:extLst>
                    <a:ext uri="{9D8B030D-6E8A-4147-A177-3AD203B41FA5}">
                      <a16:colId xmlns:a16="http://schemas.microsoft.com/office/drawing/2014/main" val="232380422"/>
                    </a:ext>
                  </a:extLst>
                </a:gridCol>
              </a:tblGrid>
              <a:tr h="308622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836683"/>
                  </a:ext>
                </a:extLst>
              </a:tr>
              <a:tr h="4028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795075"/>
                  </a:ext>
                </a:extLst>
              </a:tr>
              <a:tr h="1202523">
                <a:tc>
                  <a:txBody>
                    <a:bodyPr/>
                    <a:lstStyle/>
                    <a:p>
                      <a:pPr marL="171450" marR="0" indent="-17145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육체를 써서 하는 일에 대한 막연한 두려움이 있었으나 그것이 나의 적성과 가치관에 맞는 일이라고 하면 새로운 경험과 도전도 괜찮겠다는 생각</a:t>
                      </a:r>
                      <a:endParaRPr lang="en-US" altLang="ko-KR" sz="1200" b="1" kern="0" spc="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171450" marR="0" indent="-17145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남들 눈은 그리 중요하지 않고 내가 좋아하는 일을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해야겠다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419734"/>
                  </a:ext>
                </a:extLst>
              </a:tr>
              <a:tr h="4028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61257"/>
                  </a:ext>
                </a:extLst>
              </a:tr>
              <a:tr h="120252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나의 적성과 흥미에 맞는 일을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찾아봐야겠다</a:t>
                      </a:r>
                      <a:r>
                        <a:rPr lang="en-US" altLang="ko-KR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두려워하지 말고 새로운 일에 도전해보자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나의 직업을 찾을 때 남의 시선에 </a:t>
                      </a:r>
                      <a:r>
                        <a:rPr lang="ko-KR" altLang="en-US" sz="1200" b="1" kern="0" spc="0" dirty="0" err="1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신경쓰지</a:t>
                      </a:r>
                      <a:r>
                        <a:rPr lang="ko-KR" altLang="en-US" sz="1200" b="1" kern="0" spc="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 말자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799355"/>
                  </a:ext>
                </a:extLst>
              </a:tr>
              <a:tr h="4028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4770" marR="64770" marT="17907" marB="17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63664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81B1B4FB-F78B-4432-8BAE-23B51CC53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4881190"/>
            <a:ext cx="7272808" cy="1890494"/>
          </a:xfrm>
          <a:prstGeom prst="rect">
            <a:avLst/>
          </a:prstGeom>
        </p:spPr>
      </p:pic>
      <p:sp>
        <p:nvSpPr>
          <p:cNvPr id="4" name="모서리가 둥근 직사각형 8">
            <a:extLst>
              <a:ext uri="{FF2B5EF4-FFF2-40B4-BE49-F238E27FC236}">
                <a16:creationId xmlns:a16="http://schemas.microsoft.com/office/drawing/2014/main" id="{614EA756-F2C5-0FE2-7F86-8DBA6A46CA15}"/>
              </a:ext>
            </a:extLst>
          </p:cNvPr>
          <p:cNvSpPr/>
          <p:nvPr/>
        </p:nvSpPr>
        <p:spPr>
          <a:xfrm>
            <a:off x="7557166" y="1002170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8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1E83827-7788-B862-150D-83F79CCBA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317861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62798"/>
            <a:ext cx="82089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effectLst/>
              </a:rPr>
              <a:t>대학교에서 사회복지학을 전공한 후 노인 복지관에 취업했지만 조직 생활이 맞지 않았던 </a:t>
            </a:r>
            <a:r>
              <a:rPr lang="ko-KR" altLang="en-US" sz="2400" b="1" dirty="0" err="1">
                <a:effectLst/>
              </a:rPr>
              <a:t>배윤슬</a:t>
            </a:r>
            <a:r>
              <a:rPr lang="ko-KR" altLang="en-US" sz="2400" b="1" dirty="0">
                <a:effectLst/>
              </a:rPr>
              <a:t> 씨는 다시 직업을 찾아 나섰고</a:t>
            </a:r>
            <a:r>
              <a:rPr lang="en-US" altLang="ko-KR" sz="2400" b="1" dirty="0">
                <a:effectLst/>
              </a:rPr>
              <a:t>, </a:t>
            </a:r>
            <a:r>
              <a:rPr lang="ko-KR" altLang="en-US" sz="2400" b="1" dirty="0">
                <a:effectLst/>
              </a:rPr>
              <a:t>매 순간 마음을 졸이지 않아도 되는 일이 </a:t>
            </a:r>
            <a:r>
              <a:rPr lang="ko-KR" altLang="en-US" sz="2400" b="1" dirty="0" err="1">
                <a:effectLst/>
              </a:rPr>
              <a:t>무엇일까를</a:t>
            </a:r>
            <a:r>
              <a:rPr lang="ko-KR" altLang="en-US" sz="2400" b="1" dirty="0">
                <a:effectLst/>
              </a:rPr>
              <a:t> 고민하면서 적성과 가치관에 맞는 기술직인 도배업을 선택했다</a:t>
            </a:r>
            <a:r>
              <a:rPr lang="en-US" altLang="ko-KR" sz="2400" b="1" dirty="0">
                <a:effectLst/>
              </a:rPr>
              <a:t>. </a:t>
            </a:r>
            <a:r>
              <a:rPr lang="ko-KR" altLang="en-US" sz="2400" b="1" dirty="0">
                <a:effectLst/>
              </a:rPr>
              <a:t>은퇴 없이 일할 수 있고 비교적 상사나 동료와 갈등 없이 일에 집중할 수 있는 일을 찾은 것이다</a:t>
            </a:r>
            <a:r>
              <a:rPr lang="en-US" altLang="ko-KR" sz="2400" b="1" dirty="0">
                <a:effectLst/>
              </a:rPr>
              <a:t>. </a:t>
            </a:r>
            <a:r>
              <a:rPr lang="ko-KR" altLang="en-US" sz="2400" b="1" dirty="0">
                <a:effectLst/>
              </a:rPr>
              <a:t>그녀는 직업 선택에 대해 다음과 같이 말했다</a:t>
            </a:r>
            <a:r>
              <a:rPr lang="en-US" altLang="ko-KR" sz="2400" b="1" dirty="0">
                <a:effectLst/>
              </a:rPr>
              <a:t>.</a:t>
            </a:r>
          </a:p>
          <a:p>
            <a:r>
              <a:rPr lang="ko-KR" altLang="en-US" sz="2400" b="1" dirty="0">
                <a:effectLst/>
              </a:rPr>
              <a:t>“ 세상에는 많은 직업이 있고</a:t>
            </a:r>
            <a:r>
              <a:rPr lang="en-US" altLang="ko-KR" sz="2400" b="1" dirty="0">
                <a:effectLst/>
              </a:rPr>
              <a:t>, </a:t>
            </a:r>
            <a:r>
              <a:rPr lang="ko-KR" altLang="en-US" sz="2400" b="1" dirty="0">
                <a:effectLst/>
              </a:rPr>
              <a:t>각각 장단점이 있는 것 같다</a:t>
            </a:r>
            <a:r>
              <a:rPr lang="en-US" altLang="ko-KR" sz="2400" b="1" dirty="0">
                <a:effectLst/>
              </a:rPr>
              <a:t>. </a:t>
            </a:r>
            <a:r>
              <a:rPr lang="ko-KR" altLang="en-US" sz="2400" b="1" dirty="0">
                <a:effectLst/>
              </a:rPr>
              <a:t>사실 처음 직업을 선택할 때에는 안정성</a:t>
            </a:r>
            <a:r>
              <a:rPr lang="en-US" altLang="ko-KR" sz="2400" b="1" dirty="0">
                <a:effectLst/>
              </a:rPr>
              <a:t>, </a:t>
            </a:r>
            <a:r>
              <a:rPr lang="ko-KR" altLang="en-US" sz="2400" b="1" dirty="0">
                <a:effectLst/>
              </a:rPr>
              <a:t>사회적 지위</a:t>
            </a:r>
            <a:r>
              <a:rPr lang="en-US" altLang="ko-KR" sz="2400" b="1" dirty="0">
                <a:effectLst/>
              </a:rPr>
              <a:t>, </a:t>
            </a:r>
            <a:r>
              <a:rPr lang="ko-KR" altLang="en-US" sz="2400" b="1" dirty="0">
                <a:effectLst/>
              </a:rPr>
              <a:t>보수 등을 생각했는데</a:t>
            </a:r>
            <a:r>
              <a:rPr lang="en-US" altLang="ko-KR" sz="2400" b="1" dirty="0">
                <a:effectLst/>
              </a:rPr>
              <a:t>, </a:t>
            </a:r>
            <a:r>
              <a:rPr lang="ko-KR" altLang="en-US" sz="2400" b="1" dirty="0">
                <a:effectLst/>
              </a:rPr>
              <a:t>정말 중요한 것은 이 직업이 </a:t>
            </a:r>
            <a:r>
              <a:rPr lang="ko-KR" altLang="en-US" sz="2400" b="1" dirty="0" err="1">
                <a:effectLst/>
              </a:rPr>
              <a:t>나한테</a:t>
            </a:r>
            <a:r>
              <a:rPr lang="ko-KR" altLang="en-US" sz="2400" b="1" dirty="0">
                <a:effectLst/>
              </a:rPr>
              <a:t> 잘 맞는지 폭넓게 생각해보는 거였다</a:t>
            </a:r>
            <a:r>
              <a:rPr lang="en-US" altLang="ko-KR" sz="2400" b="1" dirty="0">
                <a:effectLst/>
              </a:rPr>
              <a:t>.”</a:t>
            </a:r>
          </a:p>
          <a:p>
            <a:pPr algn="r"/>
            <a:r>
              <a:rPr lang="ko-KR" altLang="en-US" sz="2000" dirty="0">
                <a:effectLst/>
              </a:rPr>
              <a:t>출처 </a:t>
            </a:r>
            <a:r>
              <a:rPr lang="en-US" altLang="ko-KR" sz="2000" dirty="0" err="1">
                <a:effectLst/>
              </a:rPr>
              <a:t>tvn</a:t>
            </a:r>
            <a:r>
              <a:rPr lang="en-US" altLang="ko-KR" sz="2000" dirty="0">
                <a:effectLst/>
              </a:rPr>
              <a:t> </a:t>
            </a:r>
            <a:r>
              <a:rPr lang="ko-KR" altLang="en-US" sz="2000" dirty="0" err="1">
                <a:effectLst/>
              </a:rPr>
              <a:t>유퀴즈</a:t>
            </a:r>
            <a:r>
              <a:rPr lang="ko-KR" altLang="en-US" sz="2000" dirty="0">
                <a:effectLst/>
              </a:rPr>
              <a:t> 온 더 </a:t>
            </a:r>
            <a:r>
              <a:rPr lang="ko-KR" altLang="en-US" sz="2000" dirty="0" err="1">
                <a:effectLst/>
              </a:rPr>
              <a:t>블럭</a:t>
            </a:r>
            <a:endParaRPr kumimoji="0" lang="ko-KR" altLang="en-US" sz="1800" b="1" spc="-150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sz="3200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0"/>
            <a:ext cx="1962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sz="3200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BEA0522-5AF3-4771-97BB-D7027D5BB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130181"/>
            <a:ext cx="7344816" cy="444732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ED750F7-6B75-3BB2-FF95-132594E22F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808" y="1196752"/>
            <a:ext cx="646331" cy="6463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C6AACD-E86C-D321-09D6-0D4902485672}"/>
              </a:ext>
            </a:extLst>
          </p:cNvPr>
          <p:cNvSpPr txBox="1"/>
          <p:nvPr/>
        </p:nvSpPr>
        <p:spPr>
          <a:xfrm>
            <a:off x="539552" y="5844831"/>
            <a:ext cx="62646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hlinkClick r:id="rId5"/>
              </a:rPr>
              <a:t>https://www.youtube.com/embed/Ww0o4bFcNk4?si=vhIijlFQ3tg-rRN-</a:t>
            </a:r>
            <a:endParaRPr lang="en-US" altLang="ko-KR" sz="1800" kern="0" dirty="0">
              <a:solidFill>
                <a:srgbClr val="000000"/>
              </a:solidFill>
              <a:effectLst/>
              <a:latin typeface="함초롬바탕" panose="02030604000101010101" pitchFamily="18" charset="-127"/>
              <a:ea typeface="함초롬바탕" panose="02030604000101010101" pitchFamily="18" charset="-127"/>
            </a:endParaRPr>
          </a:p>
          <a:p>
            <a:endParaRPr lang="en-US" altLang="ko-KR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  <a:ea typeface="함초롬바탕" panose="02030604000101010101" pitchFamily="18" charset="-127"/>
            </a:endParaRPr>
          </a:p>
        </p:txBody>
      </p:sp>
      <p:pic>
        <p:nvPicPr>
          <p:cNvPr id="3" name="그림 2">
            <a:hlinkClick r:id="rId5" tooltip="나는 나로 충분히 행복하다."/>
            <a:extLst>
              <a:ext uri="{FF2B5EF4-FFF2-40B4-BE49-F238E27FC236}">
                <a16:creationId xmlns:a16="http://schemas.microsoft.com/office/drawing/2014/main" id="{4C325050-43AB-C37A-BF72-995547F785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76321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20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>
                <a:solidFill>
                  <a:schemeClr val="tx1"/>
                </a:solidFill>
                <a:effectLst/>
                <a:latin typeface="+mn-ea"/>
              </a:rPr>
              <a:t>P. 10</a:t>
            </a:r>
            <a:endParaRPr lang="ko-KR" altLang="en-US" sz="200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32949" y="1338478"/>
            <a:ext cx="631817" cy="648071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effectLst/>
                <a:latin typeface="+mn-ea"/>
              </a:rPr>
              <a:t>?</a:t>
            </a:r>
            <a:endParaRPr lang="ko-KR" altLang="en-US" b="1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1124744"/>
            <a:ext cx="7740000" cy="1008112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ko-KR" altLang="en-US" sz="3200" b="1" dirty="0">
                <a:effectLst/>
              </a:rPr>
              <a:t>자기 자신에게 맞는 직업이란 무엇일까</a:t>
            </a:r>
            <a:r>
              <a:rPr lang="en-US" altLang="ko-KR" sz="3200" b="1" dirty="0">
                <a:effectLst/>
              </a:rPr>
              <a:t>?</a:t>
            </a:r>
            <a:endParaRPr lang="ko-KR" altLang="en-US" sz="3200" b="1" dirty="0">
              <a:effectLst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14008" y="2412780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188640"/>
            <a:ext cx="1962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sz="3200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58724" y="2808764"/>
            <a:ext cx="8117732" cy="31802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 algn="just">
              <a:buNone/>
            </a:pPr>
            <a:r>
              <a:rPr lang="en-US" altLang="ko-KR" sz="2200" dirty="0"/>
              <a:t>1. </a:t>
            </a:r>
            <a:r>
              <a:rPr lang="ko-KR" altLang="en-US" sz="2200" dirty="0"/>
              <a:t>자신의 흥미</a:t>
            </a:r>
            <a:r>
              <a:rPr lang="en-US" altLang="ko-KR" sz="2200" dirty="0"/>
              <a:t>, </a:t>
            </a:r>
            <a:r>
              <a:rPr lang="ko-KR" altLang="en-US" sz="2200" dirty="0"/>
              <a:t>적성</a:t>
            </a:r>
            <a:r>
              <a:rPr lang="en-US" altLang="ko-KR" sz="2200" dirty="0"/>
              <a:t>, </a:t>
            </a:r>
            <a:r>
              <a:rPr lang="ko-KR" altLang="en-US" sz="2200" dirty="0"/>
              <a:t>가치관</a:t>
            </a:r>
            <a:r>
              <a:rPr lang="en-US" altLang="ko-KR" sz="2200" dirty="0"/>
              <a:t>, </a:t>
            </a:r>
            <a:r>
              <a:rPr lang="ko-KR" altLang="en-US" sz="2200" dirty="0"/>
              <a:t>개인의 특성을 파악하여 자신에게 맞는 직업을 찾아보자</a:t>
            </a:r>
            <a:r>
              <a:rPr lang="en-US" altLang="ko-KR" sz="2200" dirty="0"/>
              <a:t>. </a:t>
            </a:r>
            <a:r>
              <a:rPr lang="ko-KR" altLang="en-US" sz="2200" dirty="0"/>
              <a:t>자신이 좋아하는 일과 잘하는 일의 공통 부분을 찾아 선택하는 것이 중요함을 알려준다</a:t>
            </a:r>
            <a:r>
              <a:rPr lang="en-US" altLang="ko-KR" sz="2200" dirty="0"/>
              <a:t>.</a:t>
            </a:r>
            <a:endParaRPr lang="ko-KR" altLang="en-US" sz="2200" dirty="0"/>
          </a:p>
          <a:p>
            <a:pPr marL="0" indent="0" algn="just">
              <a:buNone/>
            </a:pPr>
            <a:r>
              <a:rPr lang="en-US" altLang="ko-KR" sz="2200" dirty="0"/>
              <a:t>2. </a:t>
            </a:r>
            <a:r>
              <a:rPr lang="ko-KR" altLang="en-US" sz="2200" dirty="0"/>
              <a:t>사회복지학을 전공하고 노인 복지관에 취업한 </a:t>
            </a:r>
            <a:r>
              <a:rPr lang="ko-KR" altLang="en-US" sz="2200" dirty="0" err="1"/>
              <a:t>배윤슬</a:t>
            </a:r>
            <a:r>
              <a:rPr lang="ko-KR" altLang="en-US" sz="2200" dirty="0"/>
              <a:t> 씨가 새로운 직업을 찾아 적성과 가치관에 맞는 기술적인 도배업을 선택한 것에 대해 생각해보는 시간을 갖도록 한다</a:t>
            </a:r>
            <a:r>
              <a:rPr lang="en-US" altLang="ko-KR" sz="2200" dirty="0"/>
              <a:t>.  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33201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636" y="1158838"/>
            <a:ext cx="6516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effectLst/>
              </a:rPr>
              <a:t>학생도 직업일까</a:t>
            </a:r>
            <a:r>
              <a:rPr lang="en-US" altLang="ko-KR" b="1" dirty="0">
                <a:effectLst/>
              </a:rPr>
              <a:t>?</a:t>
            </a:r>
            <a:endParaRPr lang="en-US" altLang="ko-KR" sz="2400" b="1" dirty="0">
              <a:effectLst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13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Think</a:t>
            </a: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259C8986-23C9-4D6F-83AA-222BBE1DEA62}"/>
              </a:ext>
            </a:extLst>
          </p:cNvPr>
          <p:cNvSpPr/>
          <p:nvPr/>
        </p:nvSpPr>
        <p:spPr>
          <a:xfrm>
            <a:off x="539552" y="1934864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8A206C4-47E6-43AF-AE8A-449A1CB84B61}"/>
              </a:ext>
            </a:extLst>
          </p:cNvPr>
          <p:cNvSpPr/>
          <p:nvPr/>
        </p:nvSpPr>
        <p:spPr>
          <a:xfrm>
            <a:off x="323528" y="1124744"/>
            <a:ext cx="631817" cy="648071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effectLst/>
                <a:latin typeface="+mn-ea"/>
              </a:rPr>
              <a:t>?</a:t>
            </a:r>
            <a:endParaRPr lang="ko-KR" altLang="en-US" b="1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0" name="텍스트 개체 틀 7">
            <a:extLst>
              <a:ext uri="{FF2B5EF4-FFF2-40B4-BE49-F238E27FC236}">
                <a16:creationId xmlns:a16="http://schemas.microsoft.com/office/drawing/2014/main" id="{E95EE24E-603B-48B8-A908-29B4472E97AA}"/>
              </a:ext>
            </a:extLst>
          </p:cNvPr>
          <p:cNvSpPr txBox="1">
            <a:spLocks/>
          </p:cNvSpPr>
          <p:nvPr/>
        </p:nvSpPr>
        <p:spPr>
          <a:xfrm>
            <a:off x="543000" y="2330848"/>
            <a:ext cx="8117732" cy="26729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2400" dirty="0"/>
              <a:t>학생은 일에는 포함 되지만 직업은 아니다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일이란 단순히 휴식이나 놀이</a:t>
            </a:r>
            <a:r>
              <a:rPr lang="en-US" altLang="ko-KR" sz="2400" dirty="0"/>
              <a:t>, </a:t>
            </a:r>
            <a:r>
              <a:rPr lang="ko-KR" altLang="en-US" sz="2400" dirty="0"/>
              <a:t>여가를 보내는 것이 아닌 다른 사람을 위해 어떤 가치를 창조하는 의도적인 활동임을 알게 하고</a:t>
            </a:r>
            <a:r>
              <a:rPr lang="en-US" altLang="ko-KR" sz="2400" dirty="0"/>
              <a:t>, ‘</a:t>
            </a:r>
            <a:r>
              <a:rPr lang="ko-KR" altLang="en-US" sz="2400" dirty="0"/>
              <a:t>학생이 </a:t>
            </a:r>
            <a:r>
              <a:rPr lang="ko-KR" altLang="en-US" sz="2400" dirty="0" err="1"/>
              <a:t>직업일까’라는</a:t>
            </a:r>
            <a:r>
              <a:rPr lang="ko-KR" altLang="en-US" sz="2400" dirty="0"/>
              <a:t> 질문을 통해 직업은 어떤 의미를 시사하는지를 일과 비교하여 알아보자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9575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일의 의미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8161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일과 직업의 의미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586067" y="1863170"/>
            <a:ext cx="8280000" cy="3891643"/>
          </a:xfrm>
          <a:prstGeom prst="rect">
            <a:avLst/>
          </a:prstGeom>
        </p:spPr>
        <p:txBody>
          <a:bodyPr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spcBef>
                <a:spcPts val="0"/>
              </a:spcBef>
            </a:pPr>
            <a:r>
              <a:rPr lang="ko-KR" altLang="en-US" sz="2800" dirty="0"/>
              <a:t>살아가면서 자신과 다른 사람을 위해 도움을 주는 가치 있는 의도적인 활동</a:t>
            </a:r>
            <a:endParaRPr lang="en-US" altLang="ko-KR" sz="2800" dirty="0"/>
          </a:p>
          <a:p>
            <a:r>
              <a:rPr lang="ko-KR" altLang="en-US" sz="2800" dirty="0"/>
              <a:t>경제적인 대가와는 관련이 없는 가장 기본적인 사회 활동</a:t>
            </a:r>
            <a:endParaRPr lang="en-US" altLang="ko-KR" sz="2800" dirty="0"/>
          </a:p>
          <a:p>
            <a:r>
              <a:rPr lang="ko-KR" altLang="en-US" sz="2800" dirty="0"/>
              <a:t> 단순한 휴식</a:t>
            </a:r>
            <a:r>
              <a:rPr lang="en-US" altLang="ko-KR" sz="2800" dirty="0"/>
              <a:t>, </a:t>
            </a:r>
            <a:r>
              <a:rPr lang="ko-KR" altLang="en-US" sz="2800" dirty="0"/>
              <a:t>놀이를 제외한 모든 생산적인 활동을 의미</a:t>
            </a:r>
            <a:endParaRPr lang="en-US" altLang="ko-KR" sz="2800" dirty="0"/>
          </a:p>
          <a:p>
            <a:r>
              <a:rPr lang="ko-KR" altLang="en-US" sz="2800" dirty="0"/>
              <a:t>보수에 관계없이 인간이 하는 모든 활동</a:t>
            </a:r>
            <a:endParaRPr lang="en-US" altLang="ko-KR" sz="2800" dirty="0"/>
          </a:p>
        </p:txBody>
      </p:sp>
    </p:spTree>
    <p:extLst>
      <p:ext uri="{BB962C8B-B14F-4D97-AF65-F5344CB8AC3E}">
        <p14:creationId xmlns:p14="http://schemas.microsoft.com/office/powerpoint/2010/main" val="3060702851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10969</TotalTime>
  <Words>2882</Words>
  <Application>Microsoft Office PowerPoint</Application>
  <PresentationFormat>화면 슬라이드 쇼(4:3)</PresentationFormat>
  <Paragraphs>341</Paragraphs>
  <Slides>44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44</vt:i4>
      </vt:variant>
    </vt:vector>
  </HeadingPairs>
  <TitlesOfParts>
    <vt:vector size="58" baseType="lpstr">
      <vt:lpstr>HY견고딕</vt:lpstr>
      <vt:lpstr>HY바다M</vt:lpstr>
      <vt:lpstr>HY헤드라인M</vt:lpstr>
      <vt:lpstr>OTGGamjjikhageL</vt:lpstr>
      <vt:lpstr>YDVYGO32</vt:lpstr>
      <vt:lpstr>YDVYGO35</vt:lpstr>
      <vt:lpstr>YDVYMjO32</vt:lpstr>
      <vt:lpstr>굴림</vt:lpstr>
      <vt:lpstr>맑은 고딕</vt:lpstr>
      <vt:lpstr>함초롬바탕</vt:lpstr>
      <vt:lpstr>Arial</vt:lpstr>
      <vt:lpstr>Wingdings</vt:lpstr>
      <vt:lpstr>Wingdings 2</vt:lpstr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Win10</cp:lastModifiedBy>
  <cp:revision>1101</cp:revision>
  <dcterms:created xsi:type="dcterms:W3CDTF">2010-03-30T01:48:18Z</dcterms:created>
  <dcterms:modified xsi:type="dcterms:W3CDTF">2025-03-06T02:39:34Z</dcterms:modified>
</cp:coreProperties>
</file>